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Code Pro Bold" charset="1" panose="00000800000000000000"/>
      <p:regular r:id="rId18"/>
    </p:embeddedFont>
    <p:embeddedFont>
      <p:font typeface="Code Pro" charset="1" panose="00000500000000000000"/>
      <p:regular r:id="rId19"/>
    </p:embeddedFont>
    <p:embeddedFont>
      <p:font typeface="Garet Italics" charset="1" panose="00000000000000000000"/>
      <p:regular r:id="rId20"/>
    </p:embeddedFont>
    <p:embeddedFont>
      <p:font typeface="Garet Bold" charset="1" panose="00000000000000000000"/>
      <p:regular r:id="rId21"/>
    </p:embeddedFont>
    <p:embeddedFont>
      <p:font typeface="Garet" charset="1" panose="00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png" Type="http://schemas.openxmlformats.org/officeDocument/2006/relationships/image"/><Relationship Id="rId3" Target="../media/image71.png" Type="http://schemas.openxmlformats.org/officeDocument/2006/relationships/image"/><Relationship Id="rId4" Target="../media/image72.sv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9.png" Type="http://schemas.openxmlformats.org/officeDocument/2006/relationships/image"/><Relationship Id="rId11" Target="../media/image80.svg" Type="http://schemas.openxmlformats.org/officeDocument/2006/relationships/image"/><Relationship Id="rId2" Target="../media/image73.png" Type="http://schemas.openxmlformats.org/officeDocument/2006/relationships/image"/><Relationship Id="rId3" Target="../media/image74.png" Type="http://schemas.openxmlformats.org/officeDocument/2006/relationships/image"/><Relationship Id="rId4" Target="../media/image75.png" Type="http://schemas.openxmlformats.org/officeDocument/2006/relationships/image"/><Relationship Id="rId5" Target="../media/image76.svg" Type="http://schemas.openxmlformats.org/officeDocument/2006/relationships/image"/><Relationship Id="rId6" Target="../media/image77.png" Type="http://schemas.openxmlformats.org/officeDocument/2006/relationships/image"/><Relationship Id="rId7" Target="../media/image78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5.png" Type="http://schemas.openxmlformats.org/officeDocument/2006/relationships/image"/><Relationship Id="rId11" Target="../media/image86.svg" Type="http://schemas.openxmlformats.org/officeDocument/2006/relationships/image"/><Relationship Id="rId12" Target="../media/image6.png" Type="http://schemas.openxmlformats.org/officeDocument/2006/relationships/image"/><Relationship Id="rId13" Target="../media/image7.svg" Type="http://schemas.openxmlformats.org/officeDocument/2006/relationships/image"/><Relationship Id="rId14" Target="../media/image8.png" Type="http://schemas.openxmlformats.org/officeDocument/2006/relationships/image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81.png" Type="http://schemas.openxmlformats.org/officeDocument/2006/relationships/image"/><Relationship Id="rId5" Target="../media/image82.svg" Type="http://schemas.openxmlformats.org/officeDocument/2006/relationships/image"/><Relationship Id="rId6" Target="../media/image77.png" Type="http://schemas.openxmlformats.org/officeDocument/2006/relationships/image"/><Relationship Id="rId7" Target="../media/image78.svg" Type="http://schemas.openxmlformats.org/officeDocument/2006/relationships/image"/><Relationship Id="rId8" Target="../media/image83.png" Type="http://schemas.openxmlformats.org/officeDocument/2006/relationships/image"/><Relationship Id="rId9" Target="../media/image8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17.png" Type="http://schemas.openxmlformats.org/officeDocument/2006/relationships/image"/><Relationship Id="rId14" Target="../media/image18.svg" Type="http://schemas.openxmlformats.org/officeDocument/2006/relationships/image"/><Relationship Id="rId15" Target="../media/image6.png" Type="http://schemas.openxmlformats.org/officeDocument/2006/relationships/image"/><Relationship Id="rId16" Target="../media/image7.svg" Type="http://schemas.openxmlformats.org/officeDocument/2006/relationships/image"/><Relationship Id="rId17" Target="../media/image19.jpeg" Type="http://schemas.openxmlformats.org/officeDocument/2006/relationships/image"/><Relationship Id="rId18" Target="../media/image20.png" Type="http://schemas.openxmlformats.org/officeDocument/2006/relationships/image"/><Relationship Id="rId19" Target="../media/image21.svg" Type="http://schemas.openxmlformats.org/officeDocument/2006/relationships/image"/><Relationship Id="rId2" Target="../media/image1.png" Type="http://schemas.openxmlformats.org/officeDocument/2006/relationships/image"/><Relationship Id="rId20" Target="../media/image8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8.png" Type="http://schemas.openxmlformats.org/officeDocument/2006/relationships/image"/><Relationship Id="rId12" Target="../media/image28.png" Type="http://schemas.openxmlformats.org/officeDocument/2006/relationships/image"/><Relationship Id="rId13" Target="../media/image29.png" Type="http://schemas.openxmlformats.org/officeDocument/2006/relationships/image"/><Relationship Id="rId14" Target="../media/image30.svg" Type="http://schemas.openxmlformats.org/officeDocument/2006/relationships/image"/><Relationship Id="rId15" Target="../media/image31.png" Type="http://schemas.openxmlformats.org/officeDocument/2006/relationships/image"/><Relationship Id="rId16" Target="../media/image32.png" Type="http://schemas.openxmlformats.org/officeDocument/2006/relationships/image"/><Relationship Id="rId2" Target="../media/image22.png" Type="http://schemas.openxmlformats.org/officeDocument/2006/relationships/image"/><Relationship Id="rId3" Target="../media/image1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png" Type="http://schemas.openxmlformats.org/officeDocument/2006/relationships/image"/><Relationship Id="rId12" Target="../media/image40.svg" Type="http://schemas.openxmlformats.org/officeDocument/2006/relationships/image"/><Relationship Id="rId13" Target="../media/image41.png" Type="http://schemas.openxmlformats.org/officeDocument/2006/relationships/image"/><Relationship Id="rId14" Target="../media/image42.svg" Type="http://schemas.openxmlformats.org/officeDocument/2006/relationships/image"/><Relationship Id="rId15" Target="../media/image43.png" Type="http://schemas.openxmlformats.org/officeDocument/2006/relationships/image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44.png" Type="http://schemas.openxmlformats.org/officeDocument/2006/relationships/image"/><Relationship Id="rId6" Target="../embeddings/oleObject1.bin" Type="http://schemas.openxmlformats.org/officeDocument/2006/relationships/oleObject"/><Relationship Id="rId7" Target="../media/image1.png" Type="http://schemas.openxmlformats.org/officeDocument/2006/relationships/image"/><Relationship Id="rId8" Target="../media/image4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51.png" Type="http://schemas.openxmlformats.org/officeDocument/2006/relationships/image"/><Relationship Id="rId12" Target="../media/image52.svg" Type="http://schemas.openxmlformats.org/officeDocument/2006/relationships/image"/><Relationship Id="rId13" Target="../media/image53.png" Type="http://schemas.openxmlformats.org/officeDocument/2006/relationships/image"/><Relationship Id="rId14" Target="../media/image54.svg" Type="http://schemas.openxmlformats.org/officeDocument/2006/relationships/image"/><Relationship Id="rId2" Target="../media/image46.png" Type="http://schemas.openxmlformats.org/officeDocument/2006/relationships/image"/><Relationship Id="rId3" Target="../media/image47.sv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Relationship Id="rId6" Target="../media/image1.pn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png" Type="http://schemas.openxmlformats.org/officeDocument/2006/relationships/image"/><Relationship Id="rId11" Target="../media/image57.png" Type="http://schemas.openxmlformats.org/officeDocument/2006/relationships/image"/><Relationship Id="rId12" Target="../media/image58.svg" Type="http://schemas.openxmlformats.org/officeDocument/2006/relationships/image"/><Relationship Id="rId2" Target="../media/image5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51.png" Type="http://schemas.openxmlformats.org/officeDocument/2006/relationships/image"/><Relationship Id="rId9" Target="../media/image5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png" Type="http://schemas.openxmlformats.org/officeDocument/2006/relationships/image"/><Relationship Id="rId11" Target="../media/image66.svg" Type="http://schemas.openxmlformats.org/officeDocument/2006/relationships/image"/><Relationship Id="rId12" Target="../media/image8.png" Type="http://schemas.openxmlformats.org/officeDocument/2006/relationships/image"/><Relationship Id="rId13" Target="../media/image67.png" Type="http://schemas.openxmlformats.org/officeDocument/2006/relationships/image"/><Relationship Id="rId14" Target="../media/image68.png" Type="http://schemas.openxmlformats.org/officeDocument/2006/relationships/image"/><Relationship Id="rId15" Target="../media/image69.png" Type="http://schemas.openxmlformats.org/officeDocument/2006/relationships/image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61.png" Type="http://schemas.openxmlformats.org/officeDocument/2006/relationships/image"/><Relationship Id="rId5" Target="../media/image62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63.png" Type="http://schemas.openxmlformats.org/officeDocument/2006/relationships/image"/><Relationship Id="rId9" Target="../media/image6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89239" y="-1712430"/>
            <a:ext cx="14433148" cy="14433148"/>
          </a:xfrm>
          <a:custGeom>
            <a:avLst/>
            <a:gdLst/>
            <a:ahLst/>
            <a:cxnLst/>
            <a:rect r="r" b="b" t="t" l="l"/>
            <a:pathLst>
              <a:path h="14433148" w="14433148">
                <a:moveTo>
                  <a:pt x="0" y="0"/>
                </a:moveTo>
                <a:lnTo>
                  <a:pt x="14433148" y="0"/>
                </a:lnTo>
                <a:lnTo>
                  <a:pt x="14433148" y="14433149"/>
                </a:lnTo>
                <a:lnTo>
                  <a:pt x="0" y="14433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4328" y="9258300"/>
            <a:ext cx="10356729" cy="1087457"/>
          </a:xfrm>
          <a:custGeom>
            <a:avLst/>
            <a:gdLst/>
            <a:ahLst/>
            <a:cxnLst/>
            <a:rect r="r" b="b" t="t" l="l"/>
            <a:pathLst>
              <a:path h="1087457" w="10356729">
                <a:moveTo>
                  <a:pt x="0" y="0"/>
                </a:moveTo>
                <a:lnTo>
                  <a:pt x="10356728" y="0"/>
                </a:lnTo>
                <a:lnTo>
                  <a:pt x="10356728" y="1087457"/>
                </a:lnTo>
                <a:lnTo>
                  <a:pt x="0" y="10874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27170" y="-2357328"/>
            <a:ext cx="14239875" cy="14110266"/>
          </a:xfrm>
          <a:custGeom>
            <a:avLst/>
            <a:gdLst/>
            <a:ahLst/>
            <a:cxnLst/>
            <a:rect r="r" b="b" t="t" l="l"/>
            <a:pathLst>
              <a:path h="14110266" w="14239875">
                <a:moveTo>
                  <a:pt x="0" y="0"/>
                </a:moveTo>
                <a:lnTo>
                  <a:pt x="14239875" y="0"/>
                </a:lnTo>
                <a:lnTo>
                  <a:pt x="14239875" y="14110265"/>
                </a:lnTo>
                <a:lnTo>
                  <a:pt x="0" y="141102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236" t="-102588" r="-284276" b="-158505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030417" y="2958155"/>
            <a:ext cx="8257583" cy="4570229"/>
            <a:chOff x="0" y="0"/>
            <a:chExt cx="2530767" cy="14006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30766" cy="1400674"/>
            </a:xfrm>
            <a:custGeom>
              <a:avLst/>
              <a:gdLst/>
              <a:ahLst/>
              <a:cxnLst/>
              <a:rect r="r" b="b" t="t" l="l"/>
              <a:pathLst>
                <a:path h="1400674" w="2530766">
                  <a:moveTo>
                    <a:pt x="31877" y="0"/>
                  </a:moveTo>
                  <a:lnTo>
                    <a:pt x="2498890" y="0"/>
                  </a:lnTo>
                  <a:cubicBezTo>
                    <a:pt x="2516495" y="0"/>
                    <a:pt x="2530766" y="14272"/>
                    <a:pt x="2530766" y="31877"/>
                  </a:cubicBezTo>
                  <a:lnTo>
                    <a:pt x="2530766" y="1368797"/>
                  </a:lnTo>
                  <a:cubicBezTo>
                    <a:pt x="2530766" y="1386402"/>
                    <a:pt x="2516495" y="1400674"/>
                    <a:pt x="2498890" y="1400674"/>
                  </a:cubicBezTo>
                  <a:lnTo>
                    <a:pt x="31877" y="1400674"/>
                  </a:lnTo>
                  <a:cubicBezTo>
                    <a:pt x="14272" y="1400674"/>
                    <a:pt x="0" y="1386402"/>
                    <a:pt x="0" y="1368797"/>
                  </a:cubicBezTo>
                  <a:lnTo>
                    <a:pt x="0" y="31877"/>
                  </a:lnTo>
                  <a:cubicBezTo>
                    <a:pt x="0" y="14272"/>
                    <a:pt x="14272" y="0"/>
                    <a:pt x="31877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478" r="0" b="-478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7656262" y="1349958"/>
            <a:ext cx="216794" cy="225158"/>
          </a:xfrm>
          <a:custGeom>
            <a:avLst/>
            <a:gdLst/>
            <a:ahLst/>
            <a:cxnLst/>
            <a:rect r="r" b="b" t="t" l="l"/>
            <a:pathLst>
              <a:path h="225158" w="216794">
                <a:moveTo>
                  <a:pt x="0" y="0"/>
                </a:moveTo>
                <a:lnTo>
                  <a:pt x="216795" y="0"/>
                </a:lnTo>
                <a:lnTo>
                  <a:pt x="216795" y="225158"/>
                </a:lnTo>
                <a:lnTo>
                  <a:pt x="0" y="2251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2239473" b="-94181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008116" y="1349958"/>
            <a:ext cx="216794" cy="225158"/>
          </a:xfrm>
          <a:custGeom>
            <a:avLst/>
            <a:gdLst/>
            <a:ahLst/>
            <a:cxnLst/>
            <a:rect r="r" b="b" t="t" l="l"/>
            <a:pathLst>
              <a:path h="225158" w="216794">
                <a:moveTo>
                  <a:pt x="0" y="0"/>
                </a:moveTo>
                <a:lnTo>
                  <a:pt x="216794" y="0"/>
                </a:lnTo>
                <a:lnTo>
                  <a:pt x="216794" y="225158"/>
                </a:lnTo>
                <a:lnTo>
                  <a:pt x="0" y="2251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2239473" b="-94181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656262" y="1640075"/>
            <a:ext cx="216794" cy="225158"/>
          </a:xfrm>
          <a:custGeom>
            <a:avLst/>
            <a:gdLst/>
            <a:ahLst/>
            <a:cxnLst/>
            <a:rect r="r" b="b" t="t" l="l"/>
            <a:pathLst>
              <a:path h="225158" w="216794">
                <a:moveTo>
                  <a:pt x="0" y="0"/>
                </a:moveTo>
                <a:lnTo>
                  <a:pt x="216795" y="0"/>
                </a:lnTo>
                <a:lnTo>
                  <a:pt x="216795" y="225157"/>
                </a:lnTo>
                <a:lnTo>
                  <a:pt x="0" y="2251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2239473" b="-941815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008116" y="1640075"/>
            <a:ext cx="216794" cy="225158"/>
          </a:xfrm>
          <a:custGeom>
            <a:avLst/>
            <a:gdLst/>
            <a:ahLst/>
            <a:cxnLst/>
            <a:rect r="r" b="b" t="t" l="l"/>
            <a:pathLst>
              <a:path h="225158" w="216794">
                <a:moveTo>
                  <a:pt x="0" y="0"/>
                </a:moveTo>
                <a:lnTo>
                  <a:pt x="216794" y="0"/>
                </a:lnTo>
                <a:lnTo>
                  <a:pt x="216794" y="225157"/>
                </a:lnTo>
                <a:lnTo>
                  <a:pt x="0" y="2251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2239473" b="-941815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656262" y="1930191"/>
            <a:ext cx="216794" cy="225158"/>
          </a:xfrm>
          <a:custGeom>
            <a:avLst/>
            <a:gdLst/>
            <a:ahLst/>
            <a:cxnLst/>
            <a:rect r="r" b="b" t="t" l="l"/>
            <a:pathLst>
              <a:path h="225158" w="216794">
                <a:moveTo>
                  <a:pt x="0" y="0"/>
                </a:moveTo>
                <a:lnTo>
                  <a:pt x="216795" y="0"/>
                </a:lnTo>
                <a:lnTo>
                  <a:pt x="216795" y="225158"/>
                </a:lnTo>
                <a:lnTo>
                  <a:pt x="0" y="2251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2239473" b="-941815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008116" y="1930191"/>
            <a:ext cx="216794" cy="225158"/>
          </a:xfrm>
          <a:custGeom>
            <a:avLst/>
            <a:gdLst/>
            <a:ahLst/>
            <a:cxnLst/>
            <a:rect r="r" b="b" t="t" l="l"/>
            <a:pathLst>
              <a:path h="225158" w="216794">
                <a:moveTo>
                  <a:pt x="0" y="0"/>
                </a:moveTo>
                <a:lnTo>
                  <a:pt x="216794" y="0"/>
                </a:lnTo>
                <a:lnTo>
                  <a:pt x="216794" y="225158"/>
                </a:lnTo>
                <a:lnTo>
                  <a:pt x="0" y="2251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2239473" b="-941815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60297" y="969305"/>
            <a:ext cx="879108" cy="928869"/>
          </a:xfrm>
          <a:custGeom>
            <a:avLst/>
            <a:gdLst/>
            <a:ahLst/>
            <a:cxnLst/>
            <a:rect r="r" b="b" t="t" l="l"/>
            <a:pathLst>
              <a:path h="928869" w="879108">
                <a:moveTo>
                  <a:pt x="0" y="0"/>
                </a:moveTo>
                <a:lnTo>
                  <a:pt x="879108" y="0"/>
                </a:lnTo>
                <a:lnTo>
                  <a:pt x="879108" y="928869"/>
                </a:lnTo>
                <a:lnTo>
                  <a:pt x="0" y="92886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12608" y="2641124"/>
            <a:ext cx="8007027" cy="3819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true">
                <a:solidFill>
                  <a:srgbClr val="002035"/>
                </a:solidFill>
                <a:latin typeface="Code Pro Bold"/>
                <a:ea typeface="Code Pro Bold"/>
                <a:cs typeface="Code Pro Bold"/>
                <a:sym typeface="Code Pro Bold"/>
              </a:rPr>
              <a:t>Integrasi Layanan Pembayaran Online pada Sistem Informasi TAPATUPA Berbasis Microservice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50610" y="6708299"/>
            <a:ext cx="7465903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F08419"/>
                </a:solidFill>
                <a:latin typeface="Code Pro"/>
                <a:ea typeface="Code Pro"/>
                <a:cs typeface="Code Pro"/>
                <a:sym typeface="Code Pro"/>
              </a:rPr>
              <a:t>Kelompok 16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50610" y="7552418"/>
            <a:ext cx="9950446" cy="1557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2"/>
              </a:lnSpc>
            </a:pPr>
            <a:r>
              <a:rPr lang="en-US" sz="2980" i="true">
                <a:solidFill>
                  <a:srgbClr val="002035"/>
                </a:solidFill>
                <a:latin typeface="Garet Italics"/>
                <a:ea typeface="Garet Italics"/>
                <a:cs typeface="Garet Italics"/>
                <a:sym typeface="Garet Italics"/>
              </a:rPr>
              <a:t>11422008 Mutiara Enjelina </a:t>
            </a:r>
          </a:p>
          <a:p>
            <a:pPr algn="l">
              <a:lnSpc>
                <a:spcPts val="4172"/>
              </a:lnSpc>
            </a:pPr>
            <a:r>
              <a:rPr lang="en-US" sz="2980" i="true">
                <a:solidFill>
                  <a:srgbClr val="002035"/>
                </a:solidFill>
                <a:latin typeface="Garet Italics"/>
                <a:ea typeface="Garet Italics"/>
                <a:cs typeface="Garet Italics"/>
                <a:sym typeface="Garet Italics"/>
              </a:rPr>
              <a:t>11422028 Nehemia Sitorus </a:t>
            </a:r>
          </a:p>
          <a:p>
            <a:pPr algn="l">
              <a:lnSpc>
                <a:spcPts val="4172"/>
              </a:lnSpc>
            </a:pPr>
            <a:r>
              <a:rPr lang="en-US" sz="2980" i="true">
                <a:solidFill>
                  <a:srgbClr val="002035"/>
                </a:solidFill>
                <a:latin typeface="Garet Italics"/>
                <a:ea typeface="Garet Italics"/>
                <a:cs typeface="Garet Italics"/>
                <a:sym typeface="Garet Italics"/>
              </a:rPr>
              <a:t>11422030 Efran Rabdo Oktavianus Lumbantoruan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72755" y="1143952"/>
            <a:ext cx="4126157" cy="453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1"/>
              </a:lnSpc>
            </a:pPr>
            <a:r>
              <a:rPr lang="en-US" sz="2672" b="tru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Institut Teknologi Del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57161" y="1326746"/>
            <a:ext cx="6630839" cy="5883370"/>
            <a:chOff x="0" y="0"/>
            <a:chExt cx="1027290" cy="9114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27290" cy="911488"/>
            </a:xfrm>
            <a:custGeom>
              <a:avLst/>
              <a:gdLst/>
              <a:ahLst/>
              <a:cxnLst/>
              <a:rect r="r" b="b" t="t" l="l"/>
              <a:pathLst>
                <a:path h="911488" w="1027290">
                  <a:moveTo>
                    <a:pt x="39697" y="0"/>
                  </a:moveTo>
                  <a:lnTo>
                    <a:pt x="987593" y="0"/>
                  </a:lnTo>
                  <a:cubicBezTo>
                    <a:pt x="1009517" y="0"/>
                    <a:pt x="1027290" y="17773"/>
                    <a:pt x="1027290" y="39697"/>
                  </a:cubicBezTo>
                  <a:lnTo>
                    <a:pt x="1027290" y="871791"/>
                  </a:lnTo>
                  <a:cubicBezTo>
                    <a:pt x="1027290" y="893715"/>
                    <a:pt x="1009517" y="911488"/>
                    <a:pt x="987593" y="911488"/>
                  </a:cubicBezTo>
                  <a:lnTo>
                    <a:pt x="39697" y="911488"/>
                  </a:lnTo>
                  <a:cubicBezTo>
                    <a:pt x="17773" y="911488"/>
                    <a:pt x="0" y="893715"/>
                    <a:pt x="0" y="871791"/>
                  </a:cubicBezTo>
                  <a:lnTo>
                    <a:pt x="0" y="39697"/>
                  </a:lnTo>
                  <a:cubicBezTo>
                    <a:pt x="0" y="17773"/>
                    <a:pt x="17773" y="0"/>
                    <a:pt x="39697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24" r="0" b="-224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766506" y="4636346"/>
            <a:ext cx="12181920" cy="5147540"/>
          </a:xfrm>
          <a:custGeom>
            <a:avLst/>
            <a:gdLst/>
            <a:ahLst/>
            <a:cxnLst/>
            <a:rect r="r" b="b" t="t" l="l"/>
            <a:pathLst>
              <a:path h="5147540" w="12181920">
                <a:moveTo>
                  <a:pt x="0" y="0"/>
                </a:moveTo>
                <a:lnTo>
                  <a:pt x="12181920" y="0"/>
                </a:lnTo>
                <a:lnTo>
                  <a:pt x="12181920" y="5147540"/>
                </a:lnTo>
                <a:lnTo>
                  <a:pt x="0" y="51475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0269" t="-35605" r="-10053" b="-783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523811" y="5336090"/>
            <a:ext cx="2311866" cy="2306086"/>
          </a:xfrm>
          <a:custGeom>
            <a:avLst/>
            <a:gdLst/>
            <a:ahLst/>
            <a:cxnLst/>
            <a:rect r="r" b="b" t="t" l="l"/>
            <a:pathLst>
              <a:path h="2306086" w="2311866">
                <a:moveTo>
                  <a:pt x="0" y="0"/>
                </a:moveTo>
                <a:lnTo>
                  <a:pt x="2311866" y="0"/>
                </a:lnTo>
                <a:lnTo>
                  <a:pt x="2311866" y="2306087"/>
                </a:lnTo>
                <a:lnTo>
                  <a:pt x="0" y="23060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55163" y="1434100"/>
            <a:ext cx="216794" cy="225158"/>
          </a:xfrm>
          <a:custGeom>
            <a:avLst/>
            <a:gdLst/>
            <a:ahLst/>
            <a:cxnLst/>
            <a:rect r="r" b="b" t="t" l="l"/>
            <a:pathLst>
              <a:path h="225158" w="216794">
                <a:moveTo>
                  <a:pt x="0" y="0"/>
                </a:moveTo>
                <a:lnTo>
                  <a:pt x="216795" y="0"/>
                </a:lnTo>
                <a:lnTo>
                  <a:pt x="216795" y="225157"/>
                </a:lnTo>
                <a:lnTo>
                  <a:pt x="0" y="2251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2239473" b="-94181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307017" y="1434100"/>
            <a:ext cx="216794" cy="225158"/>
          </a:xfrm>
          <a:custGeom>
            <a:avLst/>
            <a:gdLst/>
            <a:ahLst/>
            <a:cxnLst/>
            <a:rect r="r" b="b" t="t" l="l"/>
            <a:pathLst>
              <a:path h="225158" w="216794">
                <a:moveTo>
                  <a:pt x="0" y="0"/>
                </a:moveTo>
                <a:lnTo>
                  <a:pt x="216794" y="0"/>
                </a:lnTo>
                <a:lnTo>
                  <a:pt x="216794" y="225157"/>
                </a:lnTo>
                <a:lnTo>
                  <a:pt x="0" y="2251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2239473" b="-94181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955163" y="1724216"/>
            <a:ext cx="216794" cy="225158"/>
          </a:xfrm>
          <a:custGeom>
            <a:avLst/>
            <a:gdLst/>
            <a:ahLst/>
            <a:cxnLst/>
            <a:rect r="r" b="b" t="t" l="l"/>
            <a:pathLst>
              <a:path h="225158" w="216794">
                <a:moveTo>
                  <a:pt x="0" y="0"/>
                </a:moveTo>
                <a:lnTo>
                  <a:pt x="216795" y="0"/>
                </a:lnTo>
                <a:lnTo>
                  <a:pt x="216795" y="225158"/>
                </a:lnTo>
                <a:lnTo>
                  <a:pt x="0" y="2251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2239473" b="-94181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307017" y="1724216"/>
            <a:ext cx="216794" cy="225158"/>
          </a:xfrm>
          <a:custGeom>
            <a:avLst/>
            <a:gdLst/>
            <a:ahLst/>
            <a:cxnLst/>
            <a:rect r="r" b="b" t="t" l="l"/>
            <a:pathLst>
              <a:path h="225158" w="216794">
                <a:moveTo>
                  <a:pt x="0" y="0"/>
                </a:moveTo>
                <a:lnTo>
                  <a:pt x="216794" y="0"/>
                </a:lnTo>
                <a:lnTo>
                  <a:pt x="216794" y="225158"/>
                </a:lnTo>
                <a:lnTo>
                  <a:pt x="0" y="2251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2239473" b="-941815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955163" y="2014333"/>
            <a:ext cx="216794" cy="225158"/>
          </a:xfrm>
          <a:custGeom>
            <a:avLst/>
            <a:gdLst/>
            <a:ahLst/>
            <a:cxnLst/>
            <a:rect r="r" b="b" t="t" l="l"/>
            <a:pathLst>
              <a:path h="225158" w="216794">
                <a:moveTo>
                  <a:pt x="0" y="0"/>
                </a:moveTo>
                <a:lnTo>
                  <a:pt x="216795" y="0"/>
                </a:lnTo>
                <a:lnTo>
                  <a:pt x="216795" y="225157"/>
                </a:lnTo>
                <a:lnTo>
                  <a:pt x="0" y="2251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2239473" b="-941815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307017" y="2014333"/>
            <a:ext cx="216794" cy="225158"/>
          </a:xfrm>
          <a:custGeom>
            <a:avLst/>
            <a:gdLst/>
            <a:ahLst/>
            <a:cxnLst/>
            <a:rect r="r" b="b" t="t" l="l"/>
            <a:pathLst>
              <a:path h="225158" w="216794">
                <a:moveTo>
                  <a:pt x="0" y="0"/>
                </a:moveTo>
                <a:lnTo>
                  <a:pt x="216794" y="0"/>
                </a:lnTo>
                <a:lnTo>
                  <a:pt x="216794" y="225157"/>
                </a:lnTo>
                <a:lnTo>
                  <a:pt x="0" y="2251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2239473" b="-941815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60297" y="969305"/>
            <a:ext cx="879108" cy="928869"/>
          </a:xfrm>
          <a:custGeom>
            <a:avLst/>
            <a:gdLst/>
            <a:ahLst/>
            <a:cxnLst/>
            <a:rect r="r" b="b" t="t" l="l"/>
            <a:pathLst>
              <a:path h="928869" w="879108">
                <a:moveTo>
                  <a:pt x="0" y="0"/>
                </a:moveTo>
                <a:lnTo>
                  <a:pt x="879108" y="0"/>
                </a:lnTo>
                <a:lnTo>
                  <a:pt x="879108" y="928869"/>
                </a:lnTo>
                <a:lnTo>
                  <a:pt x="0" y="92886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2356839"/>
            <a:ext cx="11184561" cy="116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79"/>
              </a:lnSpc>
            </a:pPr>
            <a:r>
              <a:rPr lang="en-US" sz="7566" b="true">
                <a:solidFill>
                  <a:srgbClr val="002035"/>
                </a:solidFill>
                <a:latin typeface="Code Pro Bold"/>
                <a:ea typeface="Code Pro Bold"/>
                <a:cs typeface="Code Pro Bold"/>
                <a:sym typeface="Code Pro Bold"/>
              </a:rPr>
              <a:t>Penutup dan Referensi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613206"/>
            <a:ext cx="941546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2035"/>
                </a:solidFill>
                <a:latin typeface="Garet"/>
                <a:ea typeface="Garet"/>
                <a:cs typeface="Garet"/>
                <a:sym typeface="Garet"/>
              </a:rPr>
              <a:t>Migrasi diharapkan meningkatkan efisiensi layanan publik.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841047" y="5960581"/>
            <a:ext cx="1677395" cy="1133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3"/>
              </a:lnSpc>
            </a:pPr>
            <a:r>
              <a:rPr lang="en-US" sz="4373" b="true">
                <a:solidFill>
                  <a:srgbClr val="FFFFFF"/>
                </a:solidFill>
                <a:latin typeface="Code Pro Bold"/>
                <a:ea typeface="Code Pro Bold"/>
                <a:cs typeface="Code Pro Bold"/>
                <a:sym typeface="Code Pro Bold"/>
              </a:rPr>
              <a:t>20</a:t>
            </a:r>
          </a:p>
          <a:p>
            <a:pPr algn="ctr">
              <a:lnSpc>
                <a:spcPts val="4373"/>
              </a:lnSpc>
            </a:pPr>
            <a:r>
              <a:rPr lang="en-US" sz="4373" b="true">
                <a:solidFill>
                  <a:srgbClr val="FFFFFF"/>
                </a:solidFill>
                <a:latin typeface="Code Pro Bold"/>
                <a:ea typeface="Code Pro Bold"/>
                <a:cs typeface="Code Pro Bold"/>
                <a:sym typeface="Code Pro Bold"/>
              </a:rPr>
              <a:t>25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72755" y="1143952"/>
            <a:ext cx="4126157" cy="453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1"/>
              </a:lnSpc>
            </a:pPr>
            <a:r>
              <a:rPr lang="en-US" sz="2672" b="tru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Institut Teknologi Del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05788" y="1369151"/>
            <a:ext cx="4674481" cy="1895529"/>
          </a:xfrm>
          <a:custGeom>
            <a:avLst/>
            <a:gdLst/>
            <a:ahLst/>
            <a:cxnLst/>
            <a:rect r="r" b="b" t="t" l="l"/>
            <a:pathLst>
              <a:path h="1895529" w="4674481">
                <a:moveTo>
                  <a:pt x="0" y="0"/>
                </a:moveTo>
                <a:lnTo>
                  <a:pt x="4674481" y="0"/>
                </a:lnTo>
                <a:lnTo>
                  <a:pt x="4674481" y="1895530"/>
                </a:lnTo>
                <a:lnTo>
                  <a:pt x="0" y="18955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9575" r="0" b="-21056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00386" y="1254939"/>
            <a:ext cx="2362151" cy="2009742"/>
          </a:xfrm>
          <a:custGeom>
            <a:avLst/>
            <a:gdLst/>
            <a:ahLst/>
            <a:cxnLst/>
            <a:rect r="r" b="b" t="t" l="l"/>
            <a:pathLst>
              <a:path h="2009742" w="2362151">
                <a:moveTo>
                  <a:pt x="0" y="0"/>
                </a:moveTo>
                <a:lnTo>
                  <a:pt x="2362151" y="0"/>
                </a:lnTo>
                <a:lnTo>
                  <a:pt x="2362151" y="2009742"/>
                </a:lnTo>
                <a:lnTo>
                  <a:pt x="0" y="20097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8372" t="-64105" r="-123997" b="-10416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268394" y="1028700"/>
            <a:ext cx="2191731" cy="2032597"/>
          </a:xfrm>
          <a:custGeom>
            <a:avLst/>
            <a:gdLst/>
            <a:ahLst/>
            <a:cxnLst/>
            <a:rect r="r" b="b" t="t" l="l"/>
            <a:pathLst>
              <a:path h="2032597" w="2191731">
                <a:moveTo>
                  <a:pt x="0" y="0"/>
                </a:moveTo>
                <a:lnTo>
                  <a:pt x="2191731" y="0"/>
                </a:lnTo>
                <a:lnTo>
                  <a:pt x="2191731" y="2032597"/>
                </a:lnTo>
                <a:lnTo>
                  <a:pt x="0" y="20325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218" t="-70190" r="-276715" b="-11640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748979" y="7276213"/>
            <a:ext cx="906173" cy="906173"/>
          </a:xfrm>
          <a:custGeom>
            <a:avLst/>
            <a:gdLst/>
            <a:ahLst/>
            <a:cxnLst/>
            <a:rect r="r" b="b" t="t" l="l"/>
            <a:pathLst>
              <a:path h="906173" w="906173">
                <a:moveTo>
                  <a:pt x="0" y="0"/>
                </a:moveTo>
                <a:lnTo>
                  <a:pt x="906173" y="0"/>
                </a:lnTo>
                <a:lnTo>
                  <a:pt x="906173" y="906173"/>
                </a:lnTo>
                <a:lnTo>
                  <a:pt x="0" y="9061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809511" y="5878276"/>
            <a:ext cx="9232243" cy="2261955"/>
          </a:xfrm>
          <a:custGeom>
            <a:avLst/>
            <a:gdLst/>
            <a:ahLst/>
            <a:cxnLst/>
            <a:rect r="r" b="b" t="t" l="l"/>
            <a:pathLst>
              <a:path h="2261955" w="9232243">
                <a:moveTo>
                  <a:pt x="0" y="0"/>
                </a:moveTo>
                <a:lnTo>
                  <a:pt x="9232242" y="0"/>
                </a:lnTo>
                <a:lnTo>
                  <a:pt x="9232242" y="2261955"/>
                </a:lnTo>
                <a:lnTo>
                  <a:pt x="0" y="2261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25292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243029" y="6496086"/>
            <a:ext cx="1899351" cy="1026336"/>
          </a:xfrm>
          <a:custGeom>
            <a:avLst/>
            <a:gdLst/>
            <a:ahLst/>
            <a:cxnLst/>
            <a:rect r="r" b="b" t="t" l="l"/>
            <a:pathLst>
              <a:path h="1026336" w="1899351">
                <a:moveTo>
                  <a:pt x="0" y="0"/>
                </a:moveTo>
                <a:lnTo>
                  <a:pt x="1899351" y="0"/>
                </a:lnTo>
                <a:lnTo>
                  <a:pt x="1899351" y="1026336"/>
                </a:lnTo>
                <a:lnTo>
                  <a:pt x="0" y="10263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213253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5142380" y="6496086"/>
            <a:ext cx="1899351" cy="1026336"/>
          </a:xfrm>
          <a:custGeom>
            <a:avLst/>
            <a:gdLst/>
            <a:ahLst/>
            <a:cxnLst/>
            <a:rect r="r" b="b" t="t" l="l"/>
            <a:pathLst>
              <a:path h="1026336" w="1899351">
                <a:moveTo>
                  <a:pt x="1899351" y="0"/>
                </a:moveTo>
                <a:lnTo>
                  <a:pt x="0" y="0"/>
                </a:lnTo>
                <a:lnTo>
                  <a:pt x="0" y="1026336"/>
                </a:lnTo>
                <a:lnTo>
                  <a:pt x="1899351" y="1026336"/>
                </a:lnTo>
                <a:lnTo>
                  <a:pt x="189935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213253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1807748" y="6002693"/>
            <a:ext cx="2233230" cy="6335384"/>
          </a:xfrm>
          <a:custGeom>
            <a:avLst/>
            <a:gdLst/>
            <a:ahLst/>
            <a:cxnLst/>
            <a:rect r="r" b="b" t="t" l="l"/>
            <a:pathLst>
              <a:path h="6335384" w="2233230">
                <a:moveTo>
                  <a:pt x="0" y="0"/>
                </a:moveTo>
                <a:lnTo>
                  <a:pt x="2233231" y="0"/>
                </a:lnTo>
                <a:lnTo>
                  <a:pt x="2233231" y="6335384"/>
                </a:lnTo>
                <a:lnTo>
                  <a:pt x="0" y="63353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47211" r="-317628" b="-13386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900805" y="8657217"/>
            <a:ext cx="1899351" cy="1026336"/>
          </a:xfrm>
          <a:custGeom>
            <a:avLst/>
            <a:gdLst/>
            <a:ahLst/>
            <a:cxnLst/>
            <a:rect r="r" b="b" t="t" l="l"/>
            <a:pathLst>
              <a:path h="1026336" w="1899351">
                <a:moveTo>
                  <a:pt x="0" y="0"/>
                </a:moveTo>
                <a:lnTo>
                  <a:pt x="1899351" y="0"/>
                </a:lnTo>
                <a:lnTo>
                  <a:pt x="1899351" y="1026336"/>
                </a:lnTo>
                <a:lnTo>
                  <a:pt x="0" y="10263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213253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3800156" y="8657217"/>
            <a:ext cx="1899351" cy="1026336"/>
          </a:xfrm>
          <a:custGeom>
            <a:avLst/>
            <a:gdLst/>
            <a:ahLst/>
            <a:cxnLst/>
            <a:rect r="r" b="b" t="t" l="l"/>
            <a:pathLst>
              <a:path h="1026336" w="1899351">
                <a:moveTo>
                  <a:pt x="1899351" y="0"/>
                </a:moveTo>
                <a:lnTo>
                  <a:pt x="0" y="0"/>
                </a:lnTo>
                <a:lnTo>
                  <a:pt x="0" y="1026336"/>
                </a:lnTo>
                <a:lnTo>
                  <a:pt x="1899351" y="1026336"/>
                </a:lnTo>
                <a:lnTo>
                  <a:pt x="189935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213253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59584" y="3747851"/>
            <a:ext cx="6923015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2035"/>
                </a:solidFill>
                <a:latin typeface="Garet"/>
                <a:ea typeface="Garet"/>
                <a:cs typeface="Garet"/>
                <a:sym typeface="Garet"/>
              </a:rPr>
              <a:t>Lorem ipsum dolor sit amet, consectetur adipiscing elit. Morbi volutpat pulvinar vulputate. Aliquam tincidunt nibh metus, vitae fringilla est aliquet vel.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785944" y="6839385"/>
            <a:ext cx="2712871" cy="349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6"/>
              </a:lnSpc>
            </a:pPr>
            <a:r>
              <a:rPr lang="en-US" sz="2388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Qualitative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60125" y="3747851"/>
            <a:ext cx="6923015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2035"/>
                </a:solidFill>
                <a:latin typeface="Garet"/>
                <a:ea typeface="Garet"/>
                <a:cs typeface="Garet"/>
                <a:sym typeface="Garet"/>
              </a:rPr>
              <a:t>Lorem ipsum dolor sit amet, consectetur adipiscing elit. Morbi volutpat pulvinar vulputate. Aliquam tincidunt nibh metus, vitae fringilla est aliquet vel.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43720" y="9000516"/>
            <a:ext cx="2712871" cy="349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6"/>
              </a:lnSpc>
            </a:pPr>
            <a:r>
              <a:rPr lang="en-US" sz="2388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Quantitative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77977" y="206583"/>
            <a:ext cx="11184561" cy="116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79"/>
              </a:lnSpc>
            </a:pPr>
            <a:r>
              <a:rPr lang="en-US" sz="7566" b="true">
                <a:solidFill>
                  <a:srgbClr val="002035"/>
                </a:solidFill>
                <a:latin typeface="Code Pro Bold"/>
                <a:ea typeface="Code Pro Bold"/>
                <a:cs typeface="Code Pro Bold"/>
                <a:sym typeface="Code Pro Bold"/>
              </a:rPr>
              <a:t>icon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509882"/>
            <a:ext cx="6557798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79"/>
              </a:lnSpc>
            </a:pPr>
            <a:r>
              <a:rPr lang="en-US" sz="7566">
                <a:solidFill>
                  <a:srgbClr val="F08419"/>
                </a:solidFill>
                <a:latin typeface="Code Pro"/>
                <a:ea typeface="Code Pro"/>
                <a:cs typeface="Code Pro"/>
                <a:sym typeface="Code Pro"/>
              </a:rPr>
              <a:t>Overview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2884166" y="8729556"/>
            <a:ext cx="2274254" cy="741513"/>
          </a:xfrm>
          <a:custGeom>
            <a:avLst/>
            <a:gdLst/>
            <a:ahLst/>
            <a:cxnLst/>
            <a:rect r="r" b="b" t="t" l="l"/>
            <a:pathLst>
              <a:path h="741513" w="2274254">
                <a:moveTo>
                  <a:pt x="2274254" y="0"/>
                </a:moveTo>
                <a:lnTo>
                  <a:pt x="0" y="0"/>
                </a:lnTo>
                <a:lnTo>
                  <a:pt x="0" y="741513"/>
                </a:lnTo>
                <a:lnTo>
                  <a:pt x="2274254" y="741513"/>
                </a:lnTo>
                <a:lnTo>
                  <a:pt x="227425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8901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8715641"/>
            <a:ext cx="2104692" cy="747946"/>
          </a:xfrm>
          <a:custGeom>
            <a:avLst/>
            <a:gdLst/>
            <a:ahLst/>
            <a:cxnLst/>
            <a:rect r="r" b="b" t="t" l="l"/>
            <a:pathLst>
              <a:path h="747946" w="2104692">
                <a:moveTo>
                  <a:pt x="0" y="0"/>
                </a:moveTo>
                <a:lnTo>
                  <a:pt x="2104692" y="0"/>
                </a:lnTo>
                <a:lnTo>
                  <a:pt x="2104692" y="747946"/>
                </a:lnTo>
                <a:lnTo>
                  <a:pt x="0" y="747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36913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73994" y="2543615"/>
            <a:ext cx="8444689" cy="918360"/>
          </a:xfrm>
          <a:custGeom>
            <a:avLst/>
            <a:gdLst/>
            <a:ahLst/>
            <a:cxnLst/>
            <a:rect r="r" b="b" t="t" l="l"/>
            <a:pathLst>
              <a:path h="918360" w="8444689">
                <a:moveTo>
                  <a:pt x="0" y="0"/>
                </a:moveTo>
                <a:lnTo>
                  <a:pt x="8444690" y="0"/>
                </a:lnTo>
                <a:lnTo>
                  <a:pt x="8444690" y="918360"/>
                </a:lnTo>
                <a:lnTo>
                  <a:pt x="0" y="9183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273994" y="2543615"/>
            <a:ext cx="3720535" cy="918360"/>
          </a:xfrm>
          <a:custGeom>
            <a:avLst/>
            <a:gdLst/>
            <a:ahLst/>
            <a:cxnLst/>
            <a:rect r="r" b="b" t="t" l="l"/>
            <a:pathLst>
              <a:path h="918360" w="3720535">
                <a:moveTo>
                  <a:pt x="0" y="0"/>
                </a:moveTo>
                <a:lnTo>
                  <a:pt x="3720536" y="0"/>
                </a:lnTo>
                <a:lnTo>
                  <a:pt x="3720536" y="918360"/>
                </a:lnTo>
                <a:lnTo>
                  <a:pt x="0" y="9183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45991" t="-82344" r="-12320" b="-10546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586498" y="2543615"/>
            <a:ext cx="3250117" cy="918360"/>
          </a:xfrm>
          <a:custGeom>
            <a:avLst/>
            <a:gdLst/>
            <a:ahLst/>
            <a:cxnLst/>
            <a:rect r="r" b="b" t="t" l="l"/>
            <a:pathLst>
              <a:path h="918360" w="3250117">
                <a:moveTo>
                  <a:pt x="0" y="0"/>
                </a:moveTo>
                <a:lnTo>
                  <a:pt x="3250117" y="0"/>
                </a:lnTo>
                <a:lnTo>
                  <a:pt x="3250117" y="918360"/>
                </a:lnTo>
                <a:lnTo>
                  <a:pt x="0" y="9183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-76261" b="-469994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112728" y="3915445"/>
            <a:ext cx="346094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2035"/>
                </a:solidFill>
                <a:latin typeface="Garet"/>
                <a:ea typeface="Garet"/>
                <a:cs typeface="Garet"/>
                <a:sym typeface="Garet"/>
              </a:rPr>
              <a:t>Research Materials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664682" y="3915445"/>
            <a:ext cx="346094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2035"/>
                </a:solidFill>
                <a:latin typeface="Garet"/>
                <a:ea typeface="Garet"/>
                <a:cs typeface="Garet"/>
                <a:sym typeface="Garet"/>
              </a:rPr>
              <a:t>$300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12728" y="4721764"/>
            <a:ext cx="346094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2035"/>
                </a:solidFill>
                <a:latin typeface="Garet"/>
                <a:ea typeface="Garet"/>
                <a:cs typeface="Garet"/>
                <a:sym typeface="Garet"/>
              </a:rPr>
              <a:t>Participant Incentives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664682" y="4721764"/>
            <a:ext cx="346094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2035"/>
                </a:solidFill>
                <a:latin typeface="Garet"/>
                <a:ea typeface="Garet"/>
                <a:cs typeface="Garet"/>
                <a:sym typeface="Garet"/>
              </a:rPr>
              <a:t>$200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112728" y="5528083"/>
            <a:ext cx="346094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2035"/>
                </a:solidFill>
                <a:latin typeface="Garet"/>
                <a:ea typeface="Garet"/>
                <a:cs typeface="Garet"/>
                <a:sym typeface="Garet"/>
              </a:rPr>
              <a:t>Software &amp; Tools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664682" y="5528083"/>
            <a:ext cx="346094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2035"/>
                </a:solidFill>
                <a:latin typeface="Garet"/>
                <a:ea typeface="Garet"/>
                <a:cs typeface="Garet"/>
                <a:sym typeface="Garet"/>
              </a:rPr>
              <a:t>$150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112728" y="6334401"/>
            <a:ext cx="346094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2035"/>
                </a:solidFill>
                <a:latin typeface="Garet"/>
                <a:ea typeface="Garet"/>
                <a:cs typeface="Garet"/>
                <a:sym typeface="Garet"/>
              </a:rPr>
              <a:t>Printing &amp; Reports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664682" y="6334401"/>
            <a:ext cx="346094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2035"/>
                </a:solidFill>
                <a:latin typeface="Garet"/>
                <a:ea typeface="Garet"/>
                <a:cs typeface="Garet"/>
                <a:sym typeface="Garet"/>
              </a:rPr>
              <a:t>$100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112728" y="7140720"/>
            <a:ext cx="346094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2035"/>
                </a:solidFill>
                <a:latin typeface="Garet"/>
                <a:ea typeface="Garet"/>
                <a:cs typeface="Garet"/>
                <a:sym typeface="Garet"/>
              </a:rPr>
              <a:t>Miscellaneous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664682" y="7140720"/>
            <a:ext cx="346094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2035"/>
                </a:solidFill>
                <a:latin typeface="Garet"/>
                <a:ea typeface="Garet"/>
                <a:cs typeface="Garet"/>
                <a:sym typeface="Garet"/>
              </a:rPr>
              <a:t>$50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112728" y="7947039"/>
            <a:ext cx="346094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Total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664682" y="7947039"/>
            <a:ext cx="346094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$800</a:t>
            </a:r>
          </a:p>
        </p:txBody>
      </p:sp>
      <p:sp>
        <p:nvSpPr>
          <p:cNvPr name="AutoShape 20" id="20"/>
          <p:cNvSpPr/>
          <p:nvPr/>
        </p:nvSpPr>
        <p:spPr>
          <a:xfrm flipV="true">
            <a:off x="7303936" y="4491185"/>
            <a:ext cx="9630485" cy="32663"/>
          </a:xfrm>
          <a:prstGeom prst="line">
            <a:avLst/>
          </a:prstGeom>
          <a:ln cap="flat" w="19050">
            <a:solidFill>
              <a:srgbClr val="F084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flipV="true">
            <a:off x="7303936" y="5297504"/>
            <a:ext cx="9630485" cy="32663"/>
          </a:xfrm>
          <a:prstGeom prst="line">
            <a:avLst/>
          </a:prstGeom>
          <a:ln cap="flat" w="19050">
            <a:solidFill>
              <a:srgbClr val="F084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flipV="true">
            <a:off x="7303936" y="6103823"/>
            <a:ext cx="9630485" cy="32663"/>
          </a:xfrm>
          <a:prstGeom prst="line">
            <a:avLst/>
          </a:prstGeom>
          <a:ln cap="flat" w="19050">
            <a:solidFill>
              <a:srgbClr val="F084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flipV="true">
            <a:off x="7303936" y="6910142"/>
            <a:ext cx="9630485" cy="32663"/>
          </a:xfrm>
          <a:prstGeom prst="line">
            <a:avLst/>
          </a:prstGeom>
          <a:ln cap="flat" w="19050">
            <a:solidFill>
              <a:srgbClr val="F084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flipV="true">
            <a:off x="7303936" y="7716461"/>
            <a:ext cx="9630485" cy="32663"/>
          </a:xfrm>
          <a:prstGeom prst="line">
            <a:avLst/>
          </a:prstGeom>
          <a:ln cap="flat" w="19050">
            <a:solidFill>
              <a:srgbClr val="F084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16365805" y="1192553"/>
            <a:ext cx="216794" cy="225158"/>
          </a:xfrm>
          <a:custGeom>
            <a:avLst/>
            <a:gdLst/>
            <a:ahLst/>
            <a:cxnLst/>
            <a:rect r="r" b="b" t="t" l="l"/>
            <a:pathLst>
              <a:path h="225158" w="216794">
                <a:moveTo>
                  <a:pt x="0" y="0"/>
                </a:moveTo>
                <a:lnTo>
                  <a:pt x="216794" y="0"/>
                </a:lnTo>
                <a:lnTo>
                  <a:pt x="216794" y="225157"/>
                </a:lnTo>
                <a:lnTo>
                  <a:pt x="0" y="22515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-2239473" b="-941815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6717659" y="1192553"/>
            <a:ext cx="216794" cy="225158"/>
          </a:xfrm>
          <a:custGeom>
            <a:avLst/>
            <a:gdLst/>
            <a:ahLst/>
            <a:cxnLst/>
            <a:rect r="r" b="b" t="t" l="l"/>
            <a:pathLst>
              <a:path h="225158" w="216794">
                <a:moveTo>
                  <a:pt x="0" y="0"/>
                </a:moveTo>
                <a:lnTo>
                  <a:pt x="216794" y="0"/>
                </a:lnTo>
                <a:lnTo>
                  <a:pt x="216794" y="225157"/>
                </a:lnTo>
                <a:lnTo>
                  <a:pt x="0" y="22515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-2239473" b="-941815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6365805" y="1482669"/>
            <a:ext cx="216794" cy="225158"/>
          </a:xfrm>
          <a:custGeom>
            <a:avLst/>
            <a:gdLst/>
            <a:ahLst/>
            <a:cxnLst/>
            <a:rect r="r" b="b" t="t" l="l"/>
            <a:pathLst>
              <a:path h="225158" w="216794">
                <a:moveTo>
                  <a:pt x="0" y="0"/>
                </a:moveTo>
                <a:lnTo>
                  <a:pt x="216794" y="0"/>
                </a:lnTo>
                <a:lnTo>
                  <a:pt x="216794" y="225158"/>
                </a:lnTo>
                <a:lnTo>
                  <a:pt x="0" y="22515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-2239473" b="-941815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6717659" y="1482669"/>
            <a:ext cx="216794" cy="225158"/>
          </a:xfrm>
          <a:custGeom>
            <a:avLst/>
            <a:gdLst/>
            <a:ahLst/>
            <a:cxnLst/>
            <a:rect r="r" b="b" t="t" l="l"/>
            <a:pathLst>
              <a:path h="225158" w="216794">
                <a:moveTo>
                  <a:pt x="0" y="0"/>
                </a:moveTo>
                <a:lnTo>
                  <a:pt x="216794" y="0"/>
                </a:lnTo>
                <a:lnTo>
                  <a:pt x="216794" y="225158"/>
                </a:lnTo>
                <a:lnTo>
                  <a:pt x="0" y="22515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-2239473" b="-941815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6365805" y="1772786"/>
            <a:ext cx="216794" cy="225158"/>
          </a:xfrm>
          <a:custGeom>
            <a:avLst/>
            <a:gdLst/>
            <a:ahLst/>
            <a:cxnLst/>
            <a:rect r="r" b="b" t="t" l="l"/>
            <a:pathLst>
              <a:path h="225158" w="216794">
                <a:moveTo>
                  <a:pt x="0" y="0"/>
                </a:moveTo>
                <a:lnTo>
                  <a:pt x="216794" y="0"/>
                </a:lnTo>
                <a:lnTo>
                  <a:pt x="216794" y="225158"/>
                </a:lnTo>
                <a:lnTo>
                  <a:pt x="0" y="22515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-2239473" b="-941815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6717659" y="1772786"/>
            <a:ext cx="216794" cy="225158"/>
          </a:xfrm>
          <a:custGeom>
            <a:avLst/>
            <a:gdLst/>
            <a:ahLst/>
            <a:cxnLst/>
            <a:rect r="r" b="b" t="t" l="l"/>
            <a:pathLst>
              <a:path h="225158" w="216794">
                <a:moveTo>
                  <a:pt x="0" y="0"/>
                </a:moveTo>
                <a:lnTo>
                  <a:pt x="216794" y="0"/>
                </a:lnTo>
                <a:lnTo>
                  <a:pt x="216794" y="225158"/>
                </a:lnTo>
                <a:lnTo>
                  <a:pt x="0" y="22515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-2239473" b="-941815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028700" y="2356839"/>
            <a:ext cx="5667372" cy="116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79"/>
              </a:lnSpc>
            </a:pPr>
            <a:r>
              <a:rPr lang="en-US" sz="7566" b="true">
                <a:solidFill>
                  <a:srgbClr val="002035"/>
                </a:solidFill>
                <a:latin typeface="Code Pro Bold"/>
                <a:ea typeface="Code Pro Bold"/>
                <a:cs typeface="Code Pro Bold"/>
                <a:sym typeface="Code Pro Bold"/>
              </a:rPr>
              <a:t>Budget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114640" y="8941704"/>
            <a:ext cx="1260207" cy="303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8"/>
              </a:lnSpc>
            </a:pPr>
            <a:r>
              <a:rPr lang="en-US" sz="2023">
                <a:solidFill>
                  <a:srgbClr val="002035"/>
                </a:solidFill>
                <a:latin typeface="Code Pro"/>
                <a:ea typeface="Code Pro"/>
                <a:cs typeface="Code Pro"/>
                <a:sym typeface="Code Pro"/>
              </a:rPr>
              <a:t>Proposal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812272" y="8941704"/>
            <a:ext cx="1302368" cy="303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8"/>
              </a:lnSpc>
            </a:pPr>
            <a:r>
              <a:rPr lang="en-US" sz="2023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Research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449766" y="2836107"/>
            <a:ext cx="2681495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Item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785832" y="2836107"/>
            <a:ext cx="4932851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Estimated Cost (USD)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28700" y="4786375"/>
            <a:ext cx="4986563" cy="210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2035"/>
                </a:solidFill>
                <a:latin typeface="Garet"/>
                <a:ea typeface="Garet"/>
                <a:cs typeface="Garet"/>
                <a:sym typeface="Garet"/>
              </a:rPr>
              <a:t>Lorem ipsum dolor sit amet, consectetur adipiscing elit. Morbi volutpat pulvinar vulputate. Aliquam tincidunt nibh metus, vitae fringilla est aliquet vel. Cras eget ante sed massa efficitur maximus.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28700" y="7242189"/>
            <a:ext cx="4986563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2035"/>
                </a:solidFill>
                <a:latin typeface="Garet"/>
                <a:ea typeface="Garet"/>
                <a:cs typeface="Garet"/>
                <a:sym typeface="Garet"/>
              </a:rPr>
              <a:t>Vestibulum ac suscipit massa. Fusce semper, erat ac bibendum efficitur, sapien turpis ullamcorper ipsum,</a:t>
            </a:r>
          </a:p>
        </p:txBody>
      </p:sp>
      <p:sp>
        <p:nvSpPr>
          <p:cNvPr name="Freeform 38" id="38"/>
          <p:cNvSpPr/>
          <p:nvPr/>
        </p:nvSpPr>
        <p:spPr>
          <a:xfrm flipH="false" flipV="false" rot="0">
            <a:off x="860297" y="969305"/>
            <a:ext cx="879108" cy="928869"/>
          </a:xfrm>
          <a:custGeom>
            <a:avLst/>
            <a:gdLst/>
            <a:ahLst/>
            <a:cxnLst/>
            <a:rect r="r" b="b" t="t" l="l"/>
            <a:pathLst>
              <a:path h="928869" w="879108">
                <a:moveTo>
                  <a:pt x="0" y="0"/>
                </a:moveTo>
                <a:lnTo>
                  <a:pt x="879108" y="0"/>
                </a:lnTo>
                <a:lnTo>
                  <a:pt x="879108" y="928869"/>
                </a:lnTo>
                <a:lnTo>
                  <a:pt x="0" y="92886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1872755" y="1143952"/>
            <a:ext cx="4126157" cy="453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1"/>
              </a:lnSpc>
            </a:pPr>
            <a:r>
              <a:rPr lang="en-US" sz="2672" b="tru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Institut Teknologi Del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42662" y="7038713"/>
            <a:ext cx="8526437" cy="8205885"/>
            <a:chOff x="0" y="0"/>
            <a:chExt cx="11368582" cy="10941180"/>
          </a:xfrm>
        </p:grpSpPr>
        <p:sp>
          <p:nvSpPr>
            <p:cNvPr name="Freeform 3" id="3"/>
            <p:cNvSpPr/>
            <p:nvPr/>
          </p:nvSpPr>
          <p:spPr>
            <a:xfrm flipH="false" flipV="false" rot="-6618263">
              <a:off x="1640293" y="1212891"/>
              <a:ext cx="8515398" cy="8515398"/>
            </a:xfrm>
            <a:custGeom>
              <a:avLst/>
              <a:gdLst/>
              <a:ahLst/>
              <a:cxnLst/>
              <a:rect r="r" b="b" t="t" l="l"/>
              <a:pathLst>
                <a:path h="8515398" w="8515398">
                  <a:moveTo>
                    <a:pt x="0" y="0"/>
                  </a:moveTo>
                  <a:lnTo>
                    <a:pt x="8515399" y="0"/>
                  </a:lnTo>
                  <a:lnTo>
                    <a:pt x="8515399" y="8515398"/>
                  </a:lnTo>
                  <a:lnTo>
                    <a:pt x="0" y="8515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6618263">
              <a:off x="1160791" y="1229041"/>
              <a:ext cx="8401369" cy="8324901"/>
            </a:xfrm>
            <a:custGeom>
              <a:avLst/>
              <a:gdLst/>
              <a:ahLst/>
              <a:cxnLst/>
              <a:rect r="r" b="b" t="t" l="l"/>
              <a:pathLst>
                <a:path h="8324901" w="8401369">
                  <a:moveTo>
                    <a:pt x="0" y="0"/>
                  </a:moveTo>
                  <a:lnTo>
                    <a:pt x="8401369" y="0"/>
                  </a:lnTo>
                  <a:lnTo>
                    <a:pt x="8401369" y="8324901"/>
                  </a:lnTo>
                  <a:lnTo>
                    <a:pt x="0" y="83249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6236" t="-102588" r="-284276" b="-158505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51906" y="3770866"/>
            <a:ext cx="1924921" cy="1730000"/>
          </a:xfrm>
          <a:custGeom>
            <a:avLst/>
            <a:gdLst/>
            <a:ahLst/>
            <a:cxnLst/>
            <a:rect r="r" b="b" t="t" l="l"/>
            <a:pathLst>
              <a:path h="1730000" w="1924921">
                <a:moveTo>
                  <a:pt x="0" y="0"/>
                </a:moveTo>
                <a:lnTo>
                  <a:pt x="1924921" y="0"/>
                </a:lnTo>
                <a:lnTo>
                  <a:pt x="1924921" y="1730000"/>
                </a:lnTo>
                <a:lnTo>
                  <a:pt x="0" y="1730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14633" b="-6979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319272" y="5936572"/>
            <a:ext cx="1924921" cy="1730000"/>
          </a:xfrm>
          <a:custGeom>
            <a:avLst/>
            <a:gdLst/>
            <a:ahLst/>
            <a:cxnLst/>
            <a:rect r="r" b="b" t="t" l="l"/>
            <a:pathLst>
              <a:path h="1730000" w="1924921">
                <a:moveTo>
                  <a:pt x="0" y="0"/>
                </a:moveTo>
                <a:lnTo>
                  <a:pt x="1924921" y="0"/>
                </a:lnTo>
                <a:lnTo>
                  <a:pt x="1924921" y="1730000"/>
                </a:lnTo>
                <a:lnTo>
                  <a:pt x="0" y="1730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14633" b="-6979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57546" y="8453645"/>
            <a:ext cx="1924921" cy="1730000"/>
          </a:xfrm>
          <a:custGeom>
            <a:avLst/>
            <a:gdLst/>
            <a:ahLst/>
            <a:cxnLst/>
            <a:rect r="r" b="b" t="t" l="l"/>
            <a:pathLst>
              <a:path h="1730000" w="1924921">
                <a:moveTo>
                  <a:pt x="0" y="0"/>
                </a:moveTo>
                <a:lnTo>
                  <a:pt x="1924922" y="0"/>
                </a:lnTo>
                <a:lnTo>
                  <a:pt x="1924922" y="1730000"/>
                </a:lnTo>
                <a:lnTo>
                  <a:pt x="0" y="1730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14633" b="-6979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3671860"/>
            <a:ext cx="1924921" cy="1730000"/>
          </a:xfrm>
          <a:custGeom>
            <a:avLst/>
            <a:gdLst/>
            <a:ahLst/>
            <a:cxnLst/>
            <a:rect r="r" b="b" t="t" l="l"/>
            <a:pathLst>
              <a:path h="1730000" w="1924921">
                <a:moveTo>
                  <a:pt x="0" y="0"/>
                </a:moveTo>
                <a:lnTo>
                  <a:pt x="1924921" y="0"/>
                </a:lnTo>
                <a:lnTo>
                  <a:pt x="1924921" y="1730000"/>
                </a:lnTo>
                <a:lnTo>
                  <a:pt x="0" y="1730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14633" b="-6979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24970" y="4211230"/>
            <a:ext cx="594302" cy="594302"/>
          </a:xfrm>
          <a:custGeom>
            <a:avLst/>
            <a:gdLst/>
            <a:ahLst/>
            <a:cxnLst/>
            <a:rect r="r" b="b" t="t" l="l"/>
            <a:pathLst>
              <a:path h="594302" w="594302">
                <a:moveTo>
                  <a:pt x="0" y="0"/>
                </a:moveTo>
                <a:lnTo>
                  <a:pt x="594302" y="0"/>
                </a:lnTo>
                <a:lnTo>
                  <a:pt x="594302" y="594301"/>
                </a:lnTo>
                <a:lnTo>
                  <a:pt x="0" y="5943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38947" t="-38060" r="-37344" b="-38231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004347" y="8865035"/>
            <a:ext cx="699894" cy="671024"/>
          </a:xfrm>
          <a:custGeom>
            <a:avLst/>
            <a:gdLst/>
            <a:ahLst/>
            <a:cxnLst/>
            <a:rect r="r" b="b" t="t" l="l"/>
            <a:pathLst>
              <a:path h="671024" w="699894">
                <a:moveTo>
                  <a:pt x="0" y="0"/>
                </a:moveTo>
                <a:lnTo>
                  <a:pt x="699894" y="0"/>
                </a:lnTo>
                <a:lnTo>
                  <a:pt x="699894" y="671024"/>
                </a:lnTo>
                <a:lnTo>
                  <a:pt x="0" y="6710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80351" y="6355201"/>
            <a:ext cx="624268" cy="624268"/>
          </a:xfrm>
          <a:custGeom>
            <a:avLst/>
            <a:gdLst/>
            <a:ahLst/>
            <a:cxnLst/>
            <a:rect r="r" b="b" t="t" l="l"/>
            <a:pathLst>
              <a:path h="624268" w="624268">
                <a:moveTo>
                  <a:pt x="0" y="0"/>
                </a:moveTo>
                <a:lnTo>
                  <a:pt x="624268" y="0"/>
                </a:lnTo>
                <a:lnTo>
                  <a:pt x="624268" y="624268"/>
                </a:lnTo>
                <a:lnTo>
                  <a:pt x="0" y="62426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820871" y="4101513"/>
            <a:ext cx="622902" cy="622902"/>
          </a:xfrm>
          <a:custGeom>
            <a:avLst/>
            <a:gdLst/>
            <a:ahLst/>
            <a:cxnLst/>
            <a:rect r="r" b="b" t="t" l="l"/>
            <a:pathLst>
              <a:path h="622902" w="622902">
                <a:moveTo>
                  <a:pt x="0" y="0"/>
                </a:moveTo>
                <a:lnTo>
                  <a:pt x="622902" y="0"/>
                </a:lnTo>
                <a:lnTo>
                  <a:pt x="622902" y="622902"/>
                </a:lnTo>
                <a:lnTo>
                  <a:pt x="0" y="62290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2356839"/>
            <a:ext cx="5667372" cy="116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79"/>
              </a:lnSpc>
            </a:pPr>
            <a:r>
              <a:rPr lang="en-US" sz="7566" b="true">
                <a:solidFill>
                  <a:srgbClr val="002035"/>
                </a:solidFill>
                <a:latin typeface="Code Pro Bold"/>
                <a:ea typeface="Code Pro Bold"/>
                <a:cs typeface="Code Pro Bold"/>
                <a:sym typeface="Code Pro Bold"/>
              </a:rPr>
              <a:t>Outline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6574708" y="2366364"/>
            <a:ext cx="216794" cy="225158"/>
          </a:xfrm>
          <a:custGeom>
            <a:avLst/>
            <a:gdLst/>
            <a:ahLst/>
            <a:cxnLst/>
            <a:rect r="r" b="b" t="t" l="l"/>
            <a:pathLst>
              <a:path h="225158" w="216794">
                <a:moveTo>
                  <a:pt x="0" y="0"/>
                </a:moveTo>
                <a:lnTo>
                  <a:pt x="216795" y="0"/>
                </a:lnTo>
                <a:lnTo>
                  <a:pt x="216795" y="225157"/>
                </a:lnTo>
                <a:lnTo>
                  <a:pt x="0" y="22515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-2239473" b="-941815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926562" y="2366364"/>
            <a:ext cx="216794" cy="225158"/>
          </a:xfrm>
          <a:custGeom>
            <a:avLst/>
            <a:gdLst/>
            <a:ahLst/>
            <a:cxnLst/>
            <a:rect r="r" b="b" t="t" l="l"/>
            <a:pathLst>
              <a:path h="225158" w="216794">
                <a:moveTo>
                  <a:pt x="0" y="0"/>
                </a:moveTo>
                <a:lnTo>
                  <a:pt x="216795" y="0"/>
                </a:lnTo>
                <a:lnTo>
                  <a:pt x="216795" y="225157"/>
                </a:lnTo>
                <a:lnTo>
                  <a:pt x="0" y="22515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-2239473" b="-941815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574708" y="2656480"/>
            <a:ext cx="216794" cy="225158"/>
          </a:xfrm>
          <a:custGeom>
            <a:avLst/>
            <a:gdLst/>
            <a:ahLst/>
            <a:cxnLst/>
            <a:rect r="r" b="b" t="t" l="l"/>
            <a:pathLst>
              <a:path h="225158" w="216794">
                <a:moveTo>
                  <a:pt x="0" y="0"/>
                </a:moveTo>
                <a:lnTo>
                  <a:pt x="216795" y="0"/>
                </a:lnTo>
                <a:lnTo>
                  <a:pt x="216795" y="225158"/>
                </a:lnTo>
                <a:lnTo>
                  <a:pt x="0" y="22515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-2239473" b="-941815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926562" y="2656480"/>
            <a:ext cx="216794" cy="225158"/>
          </a:xfrm>
          <a:custGeom>
            <a:avLst/>
            <a:gdLst/>
            <a:ahLst/>
            <a:cxnLst/>
            <a:rect r="r" b="b" t="t" l="l"/>
            <a:pathLst>
              <a:path h="225158" w="216794">
                <a:moveTo>
                  <a:pt x="0" y="0"/>
                </a:moveTo>
                <a:lnTo>
                  <a:pt x="216795" y="0"/>
                </a:lnTo>
                <a:lnTo>
                  <a:pt x="216795" y="225158"/>
                </a:lnTo>
                <a:lnTo>
                  <a:pt x="0" y="22515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-2239473" b="-941815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574708" y="2946597"/>
            <a:ext cx="216794" cy="225158"/>
          </a:xfrm>
          <a:custGeom>
            <a:avLst/>
            <a:gdLst/>
            <a:ahLst/>
            <a:cxnLst/>
            <a:rect r="r" b="b" t="t" l="l"/>
            <a:pathLst>
              <a:path h="225158" w="216794">
                <a:moveTo>
                  <a:pt x="0" y="0"/>
                </a:moveTo>
                <a:lnTo>
                  <a:pt x="216795" y="0"/>
                </a:lnTo>
                <a:lnTo>
                  <a:pt x="216795" y="225158"/>
                </a:lnTo>
                <a:lnTo>
                  <a:pt x="0" y="22515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-2239473" b="-941815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6926562" y="2946597"/>
            <a:ext cx="216794" cy="225158"/>
          </a:xfrm>
          <a:custGeom>
            <a:avLst/>
            <a:gdLst/>
            <a:ahLst/>
            <a:cxnLst/>
            <a:rect r="r" b="b" t="t" l="l"/>
            <a:pathLst>
              <a:path h="225158" w="216794">
                <a:moveTo>
                  <a:pt x="0" y="0"/>
                </a:moveTo>
                <a:lnTo>
                  <a:pt x="216795" y="0"/>
                </a:lnTo>
                <a:lnTo>
                  <a:pt x="216795" y="225158"/>
                </a:lnTo>
                <a:lnTo>
                  <a:pt x="0" y="22515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-2239473" b="-941815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6123505" y="-1328879"/>
            <a:ext cx="9763631" cy="4715157"/>
            <a:chOff x="0" y="0"/>
            <a:chExt cx="3197222" cy="154403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197222" cy="1544037"/>
            </a:xfrm>
            <a:custGeom>
              <a:avLst/>
              <a:gdLst/>
              <a:ahLst/>
              <a:cxnLst/>
              <a:rect r="r" b="b" t="t" l="l"/>
              <a:pathLst>
                <a:path h="1544037" w="3197222">
                  <a:moveTo>
                    <a:pt x="18237" y="0"/>
                  </a:moveTo>
                  <a:lnTo>
                    <a:pt x="3178984" y="0"/>
                  </a:lnTo>
                  <a:cubicBezTo>
                    <a:pt x="3189056" y="0"/>
                    <a:pt x="3197222" y="8165"/>
                    <a:pt x="3197222" y="18237"/>
                  </a:cubicBezTo>
                  <a:lnTo>
                    <a:pt x="3197222" y="1525799"/>
                  </a:lnTo>
                  <a:cubicBezTo>
                    <a:pt x="3197222" y="1530636"/>
                    <a:pt x="3195300" y="1535275"/>
                    <a:pt x="3191880" y="1538695"/>
                  </a:cubicBezTo>
                  <a:cubicBezTo>
                    <a:pt x="3188460" y="1542115"/>
                    <a:pt x="3183821" y="1544037"/>
                    <a:pt x="3178984" y="1544037"/>
                  </a:cubicBezTo>
                  <a:lnTo>
                    <a:pt x="18237" y="1544037"/>
                  </a:lnTo>
                  <a:cubicBezTo>
                    <a:pt x="13401" y="1544037"/>
                    <a:pt x="8762" y="1542115"/>
                    <a:pt x="5342" y="1538695"/>
                  </a:cubicBezTo>
                  <a:cubicBezTo>
                    <a:pt x="1921" y="1535275"/>
                    <a:pt x="0" y="1530636"/>
                    <a:pt x="0" y="1525799"/>
                  </a:cubicBezTo>
                  <a:lnTo>
                    <a:pt x="0" y="18237"/>
                  </a:lnTo>
                  <a:cubicBezTo>
                    <a:pt x="0" y="13401"/>
                    <a:pt x="1921" y="8762"/>
                    <a:pt x="5342" y="5342"/>
                  </a:cubicBezTo>
                  <a:cubicBezTo>
                    <a:pt x="8762" y="1921"/>
                    <a:pt x="13401" y="0"/>
                    <a:pt x="18237" y="0"/>
                  </a:cubicBezTo>
                  <a:close/>
                </a:path>
              </a:pathLst>
            </a:custGeom>
            <a:blipFill>
              <a:blip r:embed="rId17"/>
              <a:stretch>
                <a:fillRect l="0" t="-97932" r="0" b="-112283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3281732" y="4178666"/>
            <a:ext cx="3252507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2"/>
              </a:lnSpc>
            </a:pPr>
            <a:r>
              <a:rPr lang="en-US" sz="3002" b="tru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Latar Belakang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244193" y="6426686"/>
            <a:ext cx="429192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2"/>
              </a:lnSpc>
            </a:pPr>
            <a:r>
              <a:rPr lang="en-US" sz="3002" b="tru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Rumusan Masalah &amp; Tujuan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282468" y="8897566"/>
            <a:ext cx="3948861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2"/>
              </a:lnSpc>
            </a:pPr>
            <a:r>
              <a:rPr lang="en-US" sz="3002" b="tru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Batasan Masalah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373721" y="4086612"/>
            <a:ext cx="2681495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2"/>
              </a:lnSpc>
            </a:pPr>
            <a:r>
              <a:rPr lang="en-US" sz="3002" b="tru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Studi Terkait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948356" y="3699275"/>
            <a:ext cx="776615" cy="774673"/>
          </a:xfrm>
          <a:custGeom>
            <a:avLst/>
            <a:gdLst/>
            <a:ahLst/>
            <a:cxnLst/>
            <a:rect r="r" b="b" t="t" l="l"/>
            <a:pathLst>
              <a:path h="774673" w="776615">
                <a:moveTo>
                  <a:pt x="0" y="0"/>
                </a:moveTo>
                <a:lnTo>
                  <a:pt x="776614" y="0"/>
                </a:lnTo>
                <a:lnTo>
                  <a:pt x="776614" y="774673"/>
                </a:lnTo>
                <a:lnTo>
                  <a:pt x="0" y="77467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991339" y="3911277"/>
            <a:ext cx="690647" cy="341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</a:pPr>
            <a:r>
              <a:rPr lang="en-US" sz="2177" b="true">
                <a:solidFill>
                  <a:srgbClr val="FFFFFF"/>
                </a:solidFill>
                <a:latin typeface="Code Pro Bold"/>
                <a:ea typeface="Code Pro Bold"/>
                <a:cs typeface="Code Pro Bold"/>
                <a:sym typeface="Code Pro Bold"/>
              </a:rPr>
              <a:t>01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2316864" y="5810749"/>
            <a:ext cx="776615" cy="774673"/>
          </a:xfrm>
          <a:custGeom>
            <a:avLst/>
            <a:gdLst/>
            <a:ahLst/>
            <a:cxnLst/>
            <a:rect r="r" b="b" t="t" l="l"/>
            <a:pathLst>
              <a:path h="774673" w="776615">
                <a:moveTo>
                  <a:pt x="0" y="0"/>
                </a:moveTo>
                <a:lnTo>
                  <a:pt x="776615" y="0"/>
                </a:lnTo>
                <a:lnTo>
                  <a:pt x="776615" y="774673"/>
                </a:lnTo>
                <a:lnTo>
                  <a:pt x="0" y="77467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2359848" y="6022751"/>
            <a:ext cx="690647" cy="341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</a:pPr>
            <a:r>
              <a:rPr lang="en-US" sz="2177" b="true">
                <a:solidFill>
                  <a:srgbClr val="FFFFFF"/>
                </a:solidFill>
                <a:latin typeface="Code Pro Bold"/>
                <a:ea typeface="Code Pro Bold"/>
                <a:cs typeface="Code Pro Bold"/>
                <a:sym typeface="Code Pro Bold"/>
              </a:rPr>
              <a:t>02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3281732" y="8382054"/>
            <a:ext cx="776615" cy="774673"/>
          </a:xfrm>
          <a:custGeom>
            <a:avLst/>
            <a:gdLst/>
            <a:ahLst/>
            <a:cxnLst/>
            <a:rect r="r" b="b" t="t" l="l"/>
            <a:pathLst>
              <a:path h="774673" w="776615">
                <a:moveTo>
                  <a:pt x="0" y="0"/>
                </a:moveTo>
                <a:lnTo>
                  <a:pt x="776615" y="0"/>
                </a:lnTo>
                <a:lnTo>
                  <a:pt x="776615" y="774673"/>
                </a:lnTo>
                <a:lnTo>
                  <a:pt x="0" y="77467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3324716" y="8594056"/>
            <a:ext cx="690647" cy="341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</a:pPr>
            <a:r>
              <a:rPr lang="en-US" sz="2177" b="true">
                <a:solidFill>
                  <a:srgbClr val="FFFFFF"/>
                </a:solidFill>
                <a:latin typeface="Code Pro Bold"/>
                <a:ea typeface="Code Pro Bold"/>
                <a:cs typeface="Code Pro Bold"/>
                <a:sym typeface="Code Pro Bold"/>
              </a:rPr>
              <a:t>03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9169329" y="3546037"/>
            <a:ext cx="776615" cy="774673"/>
          </a:xfrm>
          <a:custGeom>
            <a:avLst/>
            <a:gdLst/>
            <a:ahLst/>
            <a:cxnLst/>
            <a:rect r="r" b="b" t="t" l="l"/>
            <a:pathLst>
              <a:path h="774673" w="776615">
                <a:moveTo>
                  <a:pt x="0" y="0"/>
                </a:moveTo>
                <a:lnTo>
                  <a:pt x="776615" y="0"/>
                </a:lnTo>
                <a:lnTo>
                  <a:pt x="776615" y="774673"/>
                </a:lnTo>
                <a:lnTo>
                  <a:pt x="0" y="77467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9212313" y="3758039"/>
            <a:ext cx="690647" cy="341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</a:pPr>
            <a:r>
              <a:rPr lang="en-US" sz="2177" b="true">
                <a:solidFill>
                  <a:srgbClr val="FFFFFF"/>
                </a:solidFill>
                <a:latin typeface="Code Pro Bold"/>
                <a:ea typeface="Code Pro Bold"/>
                <a:cs typeface="Code Pro Bold"/>
                <a:sym typeface="Code Pro Bold"/>
              </a:rPr>
              <a:t>04</a:t>
            </a:r>
          </a:p>
        </p:txBody>
      </p:sp>
      <p:sp>
        <p:nvSpPr>
          <p:cNvPr name="Freeform 34" id="34"/>
          <p:cNvSpPr/>
          <p:nvPr/>
        </p:nvSpPr>
        <p:spPr>
          <a:xfrm flipH="false" flipV="false" rot="0">
            <a:off x="860297" y="969305"/>
            <a:ext cx="879108" cy="928869"/>
          </a:xfrm>
          <a:custGeom>
            <a:avLst/>
            <a:gdLst/>
            <a:ahLst/>
            <a:cxnLst/>
            <a:rect r="r" b="b" t="t" l="l"/>
            <a:pathLst>
              <a:path h="928869" w="879108">
                <a:moveTo>
                  <a:pt x="0" y="0"/>
                </a:moveTo>
                <a:lnTo>
                  <a:pt x="879108" y="0"/>
                </a:lnTo>
                <a:lnTo>
                  <a:pt x="879108" y="928869"/>
                </a:lnTo>
                <a:lnTo>
                  <a:pt x="0" y="928869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1872755" y="1143952"/>
            <a:ext cx="4126157" cy="453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1"/>
              </a:lnSpc>
            </a:pPr>
            <a:r>
              <a:rPr lang="en-US" sz="2672" b="tru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Institut Teknologi Del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0">
            <a:off x="10227578" y="5813433"/>
            <a:ext cx="1924921" cy="1730000"/>
          </a:xfrm>
          <a:custGeom>
            <a:avLst/>
            <a:gdLst/>
            <a:ahLst/>
            <a:cxnLst/>
            <a:rect r="r" b="b" t="t" l="l"/>
            <a:pathLst>
              <a:path h="1730000" w="1924921">
                <a:moveTo>
                  <a:pt x="0" y="0"/>
                </a:moveTo>
                <a:lnTo>
                  <a:pt x="1924921" y="0"/>
                </a:lnTo>
                <a:lnTo>
                  <a:pt x="1924921" y="1730000"/>
                </a:lnTo>
                <a:lnTo>
                  <a:pt x="0" y="1730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14633" b="-6979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0252907" y="5687610"/>
            <a:ext cx="776615" cy="774673"/>
          </a:xfrm>
          <a:custGeom>
            <a:avLst/>
            <a:gdLst/>
            <a:ahLst/>
            <a:cxnLst/>
            <a:rect r="r" b="b" t="t" l="l"/>
            <a:pathLst>
              <a:path h="774673" w="776615">
                <a:moveTo>
                  <a:pt x="0" y="0"/>
                </a:moveTo>
                <a:lnTo>
                  <a:pt x="776615" y="0"/>
                </a:lnTo>
                <a:lnTo>
                  <a:pt x="776615" y="774673"/>
                </a:lnTo>
                <a:lnTo>
                  <a:pt x="0" y="77467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10295891" y="5899601"/>
            <a:ext cx="690647" cy="341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</a:pPr>
            <a:r>
              <a:rPr lang="en-US" sz="2177" b="true">
                <a:solidFill>
                  <a:srgbClr val="FFFFFF"/>
                </a:solidFill>
                <a:latin typeface="Code Pro Bold"/>
                <a:ea typeface="Code Pro Bold"/>
                <a:cs typeface="Code Pro Bold"/>
                <a:sym typeface="Code Pro Bold"/>
              </a:rPr>
              <a:t>05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275365" y="6128222"/>
            <a:ext cx="5328626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2"/>
              </a:lnSpc>
            </a:pPr>
            <a:r>
              <a:rPr lang="en-US" sz="3002" b="tru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Metodologi &amp; Metode Pengembangan</a:t>
            </a:r>
          </a:p>
        </p:txBody>
      </p:sp>
      <p:sp>
        <p:nvSpPr>
          <p:cNvPr name="Freeform 40" id="40"/>
          <p:cNvSpPr/>
          <p:nvPr/>
        </p:nvSpPr>
        <p:spPr>
          <a:xfrm flipH="false" flipV="false" rot="0">
            <a:off x="11007999" y="8275538"/>
            <a:ext cx="1924921" cy="1730000"/>
          </a:xfrm>
          <a:custGeom>
            <a:avLst/>
            <a:gdLst/>
            <a:ahLst/>
            <a:cxnLst/>
            <a:rect r="r" b="b" t="t" l="l"/>
            <a:pathLst>
              <a:path h="1730000" w="1924921">
                <a:moveTo>
                  <a:pt x="0" y="0"/>
                </a:moveTo>
                <a:lnTo>
                  <a:pt x="1924921" y="0"/>
                </a:lnTo>
                <a:lnTo>
                  <a:pt x="1924921" y="1730000"/>
                </a:lnTo>
                <a:lnTo>
                  <a:pt x="0" y="1730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14633" b="-6979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1681063" y="8715902"/>
            <a:ext cx="594302" cy="594302"/>
          </a:xfrm>
          <a:custGeom>
            <a:avLst/>
            <a:gdLst/>
            <a:ahLst/>
            <a:cxnLst/>
            <a:rect r="r" b="b" t="t" l="l"/>
            <a:pathLst>
              <a:path h="594302" w="594302">
                <a:moveTo>
                  <a:pt x="0" y="0"/>
                </a:moveTo>
                <a:lnTo>
                  <a:pt x="594302" y="0"/>
                </a:lnTo>
                <a:lnTo>
                  <a:pt x="594302" y="594302"/>
                </a:lnTo>
                <a:lnTo>
                  <a:pt x="0" y="5943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38947" t="-38060" r="-37344" b="-38231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13209145" y="8521421"/>
            <a:ext cx="4735624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2"/>
              </a:lnSpc>
            </a:pPr>
            <a:r>
              <a:rPr lang="en-US" sz="3002" b="tru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Alat dan Parameter Pengujian</a:t>
            </a:r>
          </a:p>
        </p:txBody>
      </p:sp>
      <p:sp>
        <p:nvSpPr>
          <p:cNvPr name="Freeform 43" id="43"/>
          <p:cNvSpPr/>
          <p:nvPr/>
        </p:nvSpPr>
        <p:spPr>
          <a:xfrm flipH="false" flipV="false" rot="0">
            <a:off x="10904448" y="8203947"/>
            <a:ext cx="776615" cy="774673"/>
          </a:xfrm>
          <a:custGeom>
            <a:avLst/>
            <a:gdLst/>
            <a:ahLst/>
            <a:cxnLst/>
            <a:rect r="r" b="b" t="t" l="l"/>
            <a:pathLst>
              <a:path h="774673" w="776615">
                <a:moveTo>
                  <a:pt x="0" y="0"/>
                </a:moveTo>
                <a:lnTo>
                  <a:pt x="776615" y="0"/>
                </a:lnTo>
                <a:lnTo>
                  <a:pt x="776615" y="774674"/>
                </a:lnTo>
                <a:lnTo>
                  <a:pt x="0" y="77467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10947432" y="8415950"/>
            <a:ext cx="690647" cy="341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</a:pPr>
            <a:r>
              <a:rPr lang="en-US" sz="2177" b="true">
                <a:solidFill>
                  <a:srgbClr val="FFFFFF"/>
                </a:solidFill>
                <a:latin typeface="Code Pro Bold"/>
                <a:ea typeface="Code Pro Bold"/>
                <a:cs typeface="Code Pro Bold"/>
                <a:sym typeface="Code Pro Bold"/>
              </a:rPr>
              <a:t>06</a:t>
            </a:r>
          </a:p>
        </p:txBody>
      </p:sp>
      <p:sp>
        <p:nvSpPr>
          <p:cNvPr name="Freeform 45" id="45"/>
          <p:cNvSpPr/>
          <p:nvPr/>
        </p:nvSpPr>
        <p:spPr>
          <a:xfrm flipH="false" flipV="false" rot="0">
            <a:off x="10904448" y="6212862"/>
            <a:ext cx="699894" cy="671024"/>
          </a:xfrm>
          <a:custGeom>
            <a:avLst/>
            <a:gdLst/>
            <a:ahLst/>
            <a:cxnLst/>
            <a:rect r="r" b="b" t="t" l="l"/>
            <a:pathLst>
              <a:path h="671024" w="699894">
                <a:moveTo>
                  <a:pt x="0" y="0"/>
                </a:moveTo>
                <a:lnTo>
                  <a:pt x="699895" y="0"/>
                </a:lnTo>
                <a:lnTo>
                  <a:pt x="699895" y="671024"/>
                </a:lnTo>
                <a:lnTo>
                  <a:pt x="0" y="6710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14239" y="-353376"/>
            <a:ext cx="4773761" cy="5902279"/>
            <a:chOff x="0" y="0"/>
            <a:chExt cx="1132865" cy="14006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32865" cy="1400674"/>
            </a:xfrm>
            <a:custGeom>
              <a:avLst/>
              <a:gdLst/>
              <a:ahLst/>
              <a:cxnLst/>
              <a:rect r="r" b="b" t="t" l="l"/>
              <a:pathLst>
                <a:path h="1400674" w="1132865">
                  <a:moveTo>
                    <a:pt x="55140" y="0"/>
                  </a:moveTo>
                  <a:lnTo>
                    <a:pt x="1077725" y="0"/>
                  </a:lnTo>
                  <a:cubicBezTo>
                    <a:pt x="1092349" y="0"/>
                    <a:pt x="1106374" y="5809"/>
                    <a:pt x="1116715" y="16150"/>
                  </a:cubicBezTo>
                  <a:cubicBezTo>
                    <a:pt x="1127055" y="26491"/>
                    <a:pt x="1132865" y="40516"/>
                    <a:pt x="1132865" y="55140"/>
                  </a:cubicBezTo>
                  <a:lnTo>
                    <a:pt x="1132865" y="1345534"/>
                  </a:lnTo>
                  <a:cubicBezTo>
                    <a:pt x="1132865" y="1360158"/>
                    <a:pt x="1127055" y="1374183"/>
                    <a:pt x="1116715" y="1384524"/>
                  </a:cubicBezTo>
                  <a:cubicBezTo>
                    <a:pt x="1106374" y="1394865"/>
                    <a:pt x="1092349" y="1400674"/>
                    <a:pt x="1077725" y="1400674"/>
                  </a:cubicBezTo>
                  <a:lnTo>
                    <a:pt x="55140" y="1400674"/>
                  </a:lnTo>
                  <a:cubicBezTo>
                    <a:pt x="40516" y="1400674"/>
                    <a:pt x="26491" y="1394865"/>
                    <a:pt x="16150" y="1384524"/>
                  </a:cubicBezTo>
                  <a:cubicBezTo>
                    <a:pt x="5809" y="1374183"/>
                    <a:pt x="0" y="1360158"/>
                    <a:pt x="0" y="1345534"/>
                  </a:cubicBezTo>
                  <a:lnTo>
                    <a:pt x="0" y="55140"/>
                  </a:lnTo>
                  <a:cubicBezTo>
                    <a:pt x="0" y="40516"/>
                    <a:pt x="5809" y="26491"/>
                    <a:pt x="16150" y="16150"/>
                  </a:cubicBezTo>
                  <a:cubicBezTo>
                    <a:pt x="26491" y="5809"/>
                    <a:pt x="40516" y="0"/>
                    <a:pt x="55140" y="0"/>
                  </a:cubicBezTo>
                  <a:close/>
                </a:path>
              </a:pathLst>
            </a:custGeom>
            <a:blipFill>
              <a:blip r:embed="rId2"/>
              <a:stretch>
                <a:fillRect l="-11820" t="0" r="-11819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true" flipV="true" rot="-7341412">
            <a:off x="7364383" y="4511858"/>
            <a:ext cx="12641200" cy="12641200"/>
          </a:xfrm>
          <a:custGeom>
            <a:avLst/>
            <a:gdLst/>
            <a:ahLst/>
            <a:cxnLst/>
            <a:rect r="r" b="b" t="t" l="l"/>
            <a:pathLst>
              <a:path h="12641200" w="12641200">
                <a:moveTo>
                  <a:pt x="12641200" y="12641200"/>
                </a:moveTo>
                <a:lnTo>
                  <a:pt x="0" y="12641200"/>
                </a:lnTo>
                <a:lnTo>
                  <a:pt x="0" y="0"/>
                </a:lnTo>
                <a:lnTo>
                  <a:pt x="12641200" y="0"/>
                </a:lnTo>
                <a:lnTo>
                  <a:pt x="12641200" y="12641200"/>
                </a:lnTo>
                <a:close/>
              </a:path>
            </a:pathLst>
          </a:custGeom>
          <a:blipFill>
            <a:blip r:embed="rId3">
              <a:alphaModFix amt="61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10800000">
            <a:off x="8434630" y="4780173"/>
            <a:ext cx="11347643" cy="1134764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002035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1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2356839"/>
            <a:ext cx="9109843" cy="116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79"/>
              </a:lnSpc>
            </a:pPr>
            <a:r>
              <a:rPr lang="en-US" sz="7566" b="true">
                <a:solidFill>
                  <a:srgbClr val="002035"/>
                </a:solidFill>
                <a:latin typeface="Code Pro Bold"/>
                <a:ea typeface="Code Pro Bold"/>
                <a:cs typeface="Code Pro Bold"/>
                <a:sym typeface="Code Pro Bold"/>
              </a:rPr>
              <a:t>Latar Belakang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854219" y="1595248"/>
            <a:ext cx="216794" cy="225158"/>
          </a:xfrm>
          <a:custGeom>
            <a:avLst/>
            <a:gdLst/>
            <a:ahLst/>
            <a:cxnLst/>
            <a:rect r="r" b="b" t="t" l="l"/>
            <a:pathLst>
              <a:path h="225158" w="216794">
                <a:moveTo>
                  <a:pt x="0" y="0"/>
                </a:moveTo>
                <a:lnTo>
                  <a:pt x="216795" y="0"/>
                </a:lnTo>
                <a:lnTo>
                  <a:pt x="216795" y="225158"/>
                </a:lnTo>
                <a:lnTo>
                  <a:pt x="0" y="2251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2239473" b="-941815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06073" y="1595248"/>
            <a:ext cx="216794" cy="225158"/>
          </a:xfrm>
          <a:custGeom>
            <a:avLst/>
            <a:gdLst/>
            <a:ahLst/>
            <a:cxnLst/>
            <a:rect r="r" b="b" t="t" l="l"/>
            <a:pathLst>
              <a:path h="225158" w="216794">
                <a:moveTo>
                  <a:pt x="0" y="0"/>
                </a:moveTo>
                <a:lnTo>
                  <a:pt x="216794" y="0"/>
                </a:lnTo>
                <a:lnTo>
                  <a:pt x="216794" y="225158"/>
                </a:lnTo>
                <a:lnTo>
                  <a:pt x="0" y="2251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2239473" b="-941815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854219" y="1885365"/>
            <a:ext cx="216794" cy="225158"/>
          </a:xfrm>
          <a:custGeom>
            <a:avLst/>
            <a:gdLst/>
            <a:ahLst/>
            <a:cxnLst/>
            <a:rect r="r" b="b" t="t" l="l"/>
            <a:pathLst>
              <a:path h="225158" w="216794">
                <a:moveTo>
                  <a:pt x="0" y="0"/>
                </a:moveTo>
                <a:lnTo>
                  <a:pt x="216795" y="0"/>
                </a:lnTo>
                <a:lnTo>
                  <a:pt x="216795" y="225157"/>
                </a:lnTo>
                <a:lnTo>
                  <a:pt x="0" y="225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2239473" b="-941815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06073" y="1885365"/>
            <a:ext cx="216794" cy="225158"/>
          </a:xfrm>
          <a:custGeom>
            <a:avLst/>
            <a:gdLst/>
            <a:ahLst/>
            <a:cxnLst/>
            <a:rect r="r" b="b" t="t" l="l"/>
            <a:pathLst>
              <a:path h="225158" w="216794">
                <a:moveTo>
                  <a:pt x="0" y="0"/>
                </a:moveTo>
                <a:lnTo>
                  <a:pt x="216794" y="0"/>
                </a:lnTo>
                <a:lnTo>
                  <a:pt x="216794" y="225157"/>
                </a:lnTo>
                <a:lnTo>
                  <a:pt x="0" y="225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2239473" b="-941815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854219" y="2175481"/>
            <a:ext cx="216794" cy="225158"/>
          </a:xfrm>
          <a:custGeom>
            <a:avLst/>
            <a:gdLst/>
            <a:ahLst/>
            <a:cxnLst/>
            <a:rect r="r" b="b" t="t" l="l"/>
            <a:pathLst>
              <a:path h="225158" w="216794">
                <a:moveTo>
                  <a:pt x="0" y="0"/>
                </a:moveTo>
                <a:lnTo>
                  <a:pt x="216795" y="0"/>
                </a:lnTo>
                <a:lnTo>
                  <a:pt x="216795" y="225158"/>
                </a:lnTo>
                <a:lnTo>
                  <a:pt x="0" y="2251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2239473" b="-941815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06073" y="2175481"/>
            <a:ext cx="216794" cy="225158"/>
          </a:xfrm>
          <a:custGeom>
            <a:avLst/>
            <a:gdLst/>
            <a:ahLst/>
            <a:cxnLst/>
            <a:rect r="r" b="b" t="t" l="l"/>
            <a:pathLst>
              <a:path h="225158" w="216794">
                <a:moveTo>
                  <a:pt x="0" y="0"/>
                </a:moveTo>
                <a:lnTo>
                  <a:pt x="216794" y="0"/>
                </a:lnTo>
                <a:lnTo>
                  <a:pt x="216794" y="225158"/>
                </a:lnTo>
                <a:lnTo>
                  <a:pt x="0" y="2251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2239473" b="-941815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14108451" y="9258300"/>
            <a:ext cx="2274254" cy="741513"/>
          </a:xfrm>
          <a:custGeom>
            <a:avLst/>
            <a:gdLst/>
            <a:ahLst/>
            <a:cxnLst/>
            <a:rect r="r" b="b" t="t" l="l"/>
            <a:pathLst>
              <a:path h="741513" w="2274254">
                <a:moveTo>
                  <a:pt x="2274254" y="0"/>
                </a:moveTo>
                <a:lnTo>
                  <a:pt x="0" y="0"/>
                </a:lnTo>
                <a:lnTo>
                  <a:pt x="0" y="741513"/>
                </a:lnTo>
                <a:lnTo>
                  <a:pt x="2274254" y="741513"/>
                </a:lnTo>
                <a:lnTo>
                  <a:pt x="227425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89012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271919" y="9258300"/>
            <a:ext cx="2104692" cy="747946"/>
          </a:xfrm>
          <a:custGeom>
            <a:avLst/>
            <a:gdLst/>
            <a:ahLst/>
            <a:cxnLst/>
            <a:rect r="r" b="b" t="t" l="l"/>
            <a:pathLst>
              <a:path h="747946" w="2104692">
                <a:moveTo>
                  <a:pt x="0" y="0"/>
                </a:moveTo>
                <a:lnTo>
                  <a:pt x="2104692" y="0"/>
                </a:lnTo>
                <a:lnTo>
                  <a:pt x="2104692" y="747946"/>
                </a:lnTo>
                <a:lnTo>
                  <a:pt x="0" y="7479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136913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670052" y="4780173"/>
            <a:ext cx="6118779" cy="6356958"/>
          </a:xfrm>
          <a:custGeom>
            <a:avLst/>
            <a:gdLst/>
            <a:ahLst/>
            <a:cxnLst/>
            <a:rect r="r" b="b" t="t" l="l"/>
            <a:pathLst>
              <a:path h="6356958" w="6118779">
                <a:moveTo>
                  <a:pt x="0" y="0"/>
                </a:moveTo>
                <a:lnTo>
                  <a:pt x="6118779" y="0"/>
                </a:lnTo>
                <a:lnTo>
                  <a:pt x="611877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3892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60297" y="969305"/>
            <a:ext cx="879108" cy="928869"/>
          </a:xfrm>
          <a:custGeom>
            <a:avLst/>
            <a:gdLst/>
            <a:ahLst/>
            <a:cxnLst/>
            <a:rect r="r" b="b" t="t" l="l"/>
            <a:pathLst>
              <a:path h="928869" w="879108">
                <a:moveTo>
                  <a:pt x="0" y="0"/>
                </a:moveTo>
                <a:lnTo>
                  <a:pt x="879108" y="0"/>
                </a:lnTo>
                <a:lnTo>
                  <a:pt x="879108" y="928869"/>
                </a:lnTo>
                <a:lnTo>
                  <a:pt x="0" y="92886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998912" y="7094522"/>
            <a:ext cx="2494029" cy="2494029"/>
          </a:xfrm>
          <a:custGeom>
            <a:avLst/>
            <a:gdLst/>
            <a:ahLst/>
            <a:cxnLst/>
            <a:rect r="r" b="b" t="t" l="l"/>
            <a:pathLst>
              <a:path h="2494029" w="2494029">
                <a:moveTo>
                  <a:pt x="0" y="0"/>
                </a:moveTo>
                <a:lnTo>
                  <a:pt x="2494029" y="0"/>
                </a:lnTo>
                <a:lnTo>
                  <a:pt x="2494029" y="2494029"/>
                </a:lnTo>
                <a:lnTo>
                  <a:pt x="0" y="249402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-373125" y="4290932"/>
            <a:ext cx="6725234" cy="1698122"/>
          </a:xfrm>
          <a:custGeom>
            <a:avLst/>
            <a:gdLst/>
            <a:ahLst/>
            <a:cxnLst/>
            <a:rect r="r" b="b" t="t" l="l"/>
            <a:pathLst>
              <a:path h="1698122" w="6725234">
                <a:moveTo>
                  <a:pt x="0" y="0"/>
                </a:moveTo>
                <a:lnTo>
                  <a:pt x="6725234" y="0"/>
                </a:lnTo>
                <a:lnTo>
                  <a:pt x="6725234" y="1698122"/>
                </a:lnTo>
                <a:lnTo>
                  <a:pt x="0" y="169812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46074" y="4450587"/>
            <a:ext cx="1507554" cy="1385826"/>
          </a:xfrm>
          <a:custGeom>
            <a:avLst/>
            <a:gdLst/>
            <a:ahLst/>
            <a:cxnLst/>
            <a:rect r="r" b="b" t="t" l="l"/>
            <a:pathLst>
              <a:path h="1385826" w="1507554">
                <a:moveTo>
                  <a:pt x="0" y="0"/>
                </a:moveTo>
                <a:lnTo>
                  <a:pt x="1507554" y="0"/>
                </a:lnTo>
                <a:lnTo>
                  <a:pt x="1507554" y="1385826"/>
                </a:lnTo>
                <a:lnTo>
                  <a:pt x="0" y="138582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3520543" y="4805671"/>
            <a:ext cx="2063079" cy="675658"/>
          </a:xfrm>
          <a:custGeom>
            <a:avLst/>
            <a:gdLst/>
            <a:ahLst/>
            <a:cxnLst/>
            <a:rect r="r" b="b" t="t" l="l"/>
            <a:pathLst>
              <a:path h="675658" w="2063079">
                <a:moveTo>
                  <a:pt x="0" y="0"/>
                </a:moveTo>
                <a:lnTo>
                  <a:pt x="2063079" y="0"/>
                </a:lnTo>
                <a:lnTo>
                  <a:pt x="2063079" y="675658"/>
                </a:lnTo>
                <a:lnTo>
                  <a:pt x="0" y="67565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2308241" y="4846286"/>
            <a:ext cx="957689" cy="594428"/>
            <a:chOff x="0" y="0"/>
            <a:chExt cx="736600" cy="4572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36600" cy="457200"/>
            </a:xfrm>
            <a:custGeom>
              <a:avLst/>
              <a:gdLst/>
              <a:ahLst/>
              <a:cxnLst/>
              <a:rect r="r" b="b" t="t" l="l"/>
              <a:pathLst>
                <a:path h="457200" w="736600">
                  <a:moveTo>
                    <a:pt x="736600" y="228606"/>
                  </a:moveTo>
                  <a:lnTo>
                    <a:pt x="476634" y="457200"/>
                  </a:lnTo>
                  <a:lnTo>
                    <a:pt x="492392" y="332453"/>
                  </a:lnTo>
                  <a:lnTo>
                    <a:pt x="244208" y="332453"/>
                  </a:lnTo>
                  <a:lnTo>
                    <a:pt x="259966" y="457200"/>
                  </a:lnTo>
                  <a:lnTo>
                    <a:pt x="0" y="228606"/>
                  </a:lnTo>
                  <a:lnTo>
                    <a:pt x="259966" y="0"/>
                  </a:lnTo>
                  <a:lnTo>
                    <a:pt x="244196" y="124785"/>
                  </a:lnTo>
                  <a:lnTo>
                    <a:pt x="492404" y="124785"/>
                  </a:lnTo>
                  <a:lnTo>
                    <a:pt x="476634" y="0"/>
                  </a:lnTo>
                  <a:lnTo>
                    <a:pt x="736600" y="228606"/>
                  </a:lnTo>
                  <a:close/>
                </a:path>
              </a:pathLst>
            </a:custGeom>
            <a:solidFill>
              <a:srgbClr val="F08419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79375"/>
              <a:ext cx="508000" cy="250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1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366350" y="7486701"/>
            <a:ext cx="5632563" cy="210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Seluruh modul (aset &amp; pembayaran) berada dalam satu basis kode.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Risiko downtime total jika satu fitur gagal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Kesulitan skalabilitas saat transaksi meningkat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670052" y="5741618"/>
            <a:ext cx="6589248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2"/>
              </a:lnSpc>
            </a:pPr>
            <a:r>
              <a:rPr lang="en-US" sz="2543" b="true">
                <a:solidFill>
                  <a:srgbClr val="F08419"/>
                </a:solidFill>
                <a:latin typeface="Garet Bold"/>
                <a:ea typeface="Garet Bold"/>
                <a:cs typeface="Garet Bold"/>
                <a:sym typeface="Garet Bold"/>
              </a:rPr>
              <a:t>Sistem Informasi TAPATUPA masih monolitik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872755" y="1143952"/>
            <a:ext cx="4126157" cy="453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1"/>
              </a:lnSpc>
            </a:pPr>
            <a:r>
              <a:rPr lang="en-US" sz="2672" b="tru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Institut Teknologi Del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726746" y="4373193"/>
            <a:ext cx="4587725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Sistem TAPATUPA (Pengelolaan Aset Tanah) milik Pemerintah Kabupaten Tapanuli Utara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Integrasi pembayaran retribusi dengan Bank Sumut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50309" y="536364"/>
            <a:ext cx="17443872" cy="17443872"/>
            <a:chOff x="0" y="0"/>
            <a:chExt cx="23258496" cy="23258496"/>
          </a:xfrm>
        </p:grpSpPr>
        <p:sp>
          <p:nvSpPr>
            <p:cNvPr name="Freeform 3" id="3"/>
            <p:cNvSpPr/>
            <p:nvPr/>
          </p:nvSpPr>
          <p:spPr>
            <a:xfrm flipH="true" flipV="true" rot="-7341412">
              <a:off x="3201781" y="3201781"/>
              <a:ext cx="16854934" cy="16854934"/>
            </a:xfrm>
            <a:custGeom>
              <a:avLst/>
              <a:gdLst/>
              <a:ahLst/>
              <a:cxnLst/>
              <a:rect r="r" b="b" t="t" l="l"/>
              <a:pathLst>
                <a:path h="16854934" w="16854934">
                  <a:moveTo>
                    <a:pt x="16854934" y="16854934"/>
                  </a:moveTo>
                  <a:lnTo>
                    <a:pt x="0" y="16854934"/>
                  </a:lnTo>
                  <a:lnTo>
                    <a:pt x="0" y="0"/>
                  </a:lnTo>
                  <a:lnTo>
                    <a:pt x="16854934" y="0"/>
                  </a:lnTo>
                  <a:lnTo>
                    <a:pt x="16854934" y="16854934"/>
                  </a:lnTo>
                  <a:close/>
                </a:path>
              </a:pathLst>
            </a:custGeom>
            <a:blipFill>
              <a:blip r:embed="rId2">
                <a:alphaModFix amt="61000"/>
              </a:blip>
              <a:stretch>
                <a:fillRect l="0" t="0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-10800000">
              <a:off x="4628777" y="3559534"/>
              <a:ext cx="15130190" cy="15130190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6675" cap="sq">
                <a:solidFill>
                  <a:srgbClr val="002035"/>
                </a:solidFill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41"/>
                  </a:lnSpc>
                </a:pPr>
              </a:p>
            </p:txBody>
          </p:sp>
        </p:grpSp>
      </p:grpSp>
      <p:sp>
        <p:nvSpPr>
          <p:cNvPr name="TextBox 7" id="7"/>
          <p:cNvSpPr txBox="true"/>
          <p:nvPr/>
        </p:nvSpPr>
        <p:spPr>
          <a:xfrm rot="0">
            <a:off x="1028700" y="2356839"/>
            <a:ext cx="10243219" cy="116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79"/>
              </a:lnSpc>
            </a:pPr>
            <a:r>
              <a:rPr lang="en-US" sz="7566" b="true">
                <a:solidFill>
                  <a:srgbClr val="002035"/>
                </a:solidFill>
                <a:latin typeface="Code Pro Bold"/>
                <a:ea typeface="Code Pro Bold"/>
                <a:cs typeface="Code Pro Bold"/>
                <a:sym typeface="Code Pro Bold"/>
              </a:rPr>
              <a:t>Solusi yang diusulkan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755617" y="2540190"/>
            <a:ext cx="216794" cy="225158"/>
          </a:xfrm>
          <a:custGeom>
            <a:avLst/>
            <a:gdLst/>
            <a:ahLst/>
            <a:cxnLst/>
            <a:rect r="r" b="b" t="t" l="l"/>
            <a:pathLst>
              <a:path h="225158" w="216794">
                <a:moveTo>
                  <a:pt x="0" y="0"/>
                </a:moveTo>
                <a:lnTo>
                  <a:pt x="216794" y="0"/>
                </a:lnTo>
                <a:lnTo>
                  <a:pt x="216794" y="225158"/>
                </a:lnTo>
                <a:lnTo>
                  <a:pt x="0" y="2251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2239473" b="-94181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107470" y="2540190"/>
            <a:ext cx="216794" cy="225158"/>
          </a:xfrm>
          <a:custGeom>
            <a:avLst/>
            <a:gdLst/>
            <a:ahLst/>
            <a:cxnLst/>
            <a:rect r="r" b="b" t="t" l="l"/>
            <a:pathLst>
              <a:path h="225158" w="216794">
                <a:moveTo>
                  <a:pt x="0" y="0"/>
                </a:moveTo>
                <a:lnTo>
                  <a:pt x="216795" y="0"/>
                </a:lnTo>
                <a:lnTo>
                  <a:pt x="216795" y="225158"/>
                </a:lnTo>
                <a:lnTo>
                  <a:pt x="0" y="2251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2239473" b="-941815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755617" y="2830307"/>
            <a:ext cx="216794" cy="225158"/>
          </a:xfrm>
          <a:custGeom>
            <a:avLst/>
            <a:gdLst/>
            <a:ahLst/>
            <a:cxnLst/>
            <a:rect r="r" b="b" t="t" l="l"/>
            <a:pathLst>
              <a:path h="225158" w="216794">
                <a:moveTo>
                  <a:pt x="0" y="0"/>
                </a:moveTo>
                <a:lnTo>
                  <a:pt x="216794" y="0"/>
                </a:lnTo>
                <a:lnTo>
                  <a:pt x="216794" y="225157"/>
                </a:lnTo>
                <a:lnTo>
                  <a:pt x="0" y="2251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2239473" b="-941815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107470" y="2830307"/>
            <a:ext cx="216794" cy="225158"/>
          </a:xfrm>
          <a:custGeom>
            <a:avLst/>
            <a:gdLst/>
            <a:ahLst/>
            <a:cxnLst/>
            <a:rect r="r" b="b" t="t" l="l"/>
            <a:pathLst>
              <a:path h="225158" w="216794">
                <a:moveTo>
                  <a:pt x="0" y="0"/>
                </a:moveTo>
                <a:lnTo>
                  <a:pt x="216795" y="0"/>
                </a:lnTo>
                <a:lnTo>
                  <a:pt x="216795" y="225157"/>
                </a:lnTo>
                <a:lnTo>
                  <a:pt x="0" y="2251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2239473" b="-941815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755617" y="3120423"/>
            <a:ext cx="216794" cy="225158"/>
          </a:xfrm>
          <a:custGeom>
            <a:avLst/>
            <a:gdLst/>
            <a:ahLst/>
            <a:cxnLst/>
            <a:rect r="r" b="b" t="t" l="l"/>
            <a:pathLst>
              <a:path h="225158" w="216794">
                <a:moveTo>
                  <a:pt x="0" y="0"/>
                </a:moveTo>
                <a:lnTo>
                  <a:pt x="216794" y="0"/>
                </a:lnTo>
                <a:lnTo>
                  <a:pt x="216794" y="225158"/>
                </a:lnTo>
                <a:lnTo>
                  <a:pt x="0" y="2251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2239473" b="-941815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107470" y="3120423"/>
            <a:ext cx="216794" cy="225158"/>
          </a:xfrm>
          <a:custGeom>
            <a:avLst/>
            <a:gdLst/>
            <a:ahLst/>
            <a:cxnLst/>
            <a:rect r="r" b="b" t="t" l="l"/>
            <a:pathLst>
              <a:path h="225158" w="216794">
                <a:moveTo>
                  <a:pt x="0" y="0"/>
                </a:moveTo>
                <a:lnTo>
                  <a:pt x="216795" y="0"/>
                </a:lnTo>
                <a:lnTo>
                  <a:pt x="216795" y="225158"/>
                </a:lnTo>
                <a:lnTo>
                  <a:pt x="0" y="2251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2239473" b="-941815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60297" y="969305"/>
            <a:ext cx="879108" cy="928869"/>
          </a:xfrm>
          <a:custGeom>
            <a:avLst/>
            <a:gdLst/>
            <a:ahLst/>
            <a:cxnLst/>
            <a:rect r="r" b="b" t="t" l="l"/>
            <a:pathLst>
              <a:path h="928869" w="879108">
                <a:moveTo>
                  <a:pt x="0" y="0"/>
                </a:moveTo>
                <a:lnTo>
                  <a:pt x="879108" y="0"/>
                </a:lnTo>
                <a:lnTo>
                  <a:pt x="879108" y="928869"/>
                </a:lnTo>
                <a:lnTo>
                  <a:pt x="0" y="9288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698752" y="4572000"/>
            <a:ext cx="6589248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2"/>
              </a:lnSpc>
            </a:pPr>
            <a:r>
              <a:rPr lang="en-US" sz="2543" b="true">
                <a:solidFill>
                  <a:srgbClr val="F08419"/>
                </a:solidFill>
                <a:latin typeface="Garet Bold"/>
                <a:ea typeface="Garet Bold"/>
                <a:cs typeface="Garet Bold"/>
                <a:sym typeface="Garet Bold"/>
              </a:rPr>
              <a:t>Arsitektur Microservice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72755" y="1143952"/>
            <a:ext cx="4126157" cy="453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1"/>
              </a:lnSpc>
            </a:pPr>
            <a:r>
              <a:rPr lang="en-US" sz="2672" b="tru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Institut Teknologi Del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-5119607" y="969305"/>
            <a:ext cx="17443872" cy="17443872"/>
            <a:chOff x="0" y="0"/>
            <a:chExt cx="23258496" cy="23258496"/>
          </a:xfrm>
        </p:grpSpPr>
        <p:sp>
          <p:nvSpPr>
            <p:cNvPr name="Freeform 18" id="18"/>
            <p:cNvSpPr/>
            <p:nvPr/>
          </p:nvSpPr>
          <p:spPr>
            <a:xfrm flipH="true" flipV="true" rot="-7341412">
              <a:off x="3201781" y="3201781"/>
              <a:ext cx="16854934" cy="16854934"/>
            </a:xfrm>
            <a:custGeom>
              <a:avLst/>
              <a:gdLst/>
              <a:ahLst/>
              <a:cxnLst/>
              <a:rect r="r" b="b" t="t" l="l"/>
              <a:pathLst>
                <a:path h="16854934" w="16854934">
                  <a:moveTo>
                    <a:pt x="16854934" y="16854934"/>
                  </a:moveTo>
                  <a:lnTo>
                    <a:pt x="0" y="16854934"/>
                  </a:lnTo>
                  <a:lnTo>
                    <a:pt x="0" y="0"/>
                  </a:lnTo>
                  <a:lnTo>
                    <a:pt x="16854934" y="0"/>
                  </a:lnTo>
                  <a:lnTo>
                    <a:pt x="16854934" y="16854934"/>
                  </a:lnTo>
                  <a:close/>
                </a:path>
              </a:pathLst>
            </a:custGeom>
            <a:blipFill>
              <a:blip r:embed="rId2">
                <a:alphaModFix amt="61000"/>
              </a:blip>
              <a:stretch>
                <a:fillRect l="0" t="0" r="0" b="0"/>
              </a:stretch>
            </a:blipFill>
          </p:spPr>
        </p:sp>
        <p:grpSp>
          <p:nvGrpSpPr>
            <p:cNvPr name="Group 19" id="19"/>
            <p:cNvGrpSpPr/>
            <p:nvPr/>
          </p:nvGrpSpPr>
          <p:grpSpPr>
            <a:xfrm rot="-10800000">
              <a:off x="4628777" y="3559534"/>
              <a:ext cx="15130190" cy="15130190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6675" cap="sq">
                <a:solidFill>
                  <a:srgbClr val="002035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41"/>
                  </a:lnSpc>
                </a:pPr>
              </a:p>
            </p:txBody>
          </p:sp>
        </p:grpSp>
      </p:grpSp>
      <p:sp>
        <p:nvSpPr>
          <p:cNvPr name="Freeform 22" id="22"/>
          <p:cNvSpPr/>
          <p:nvPr/>
        </p:nvSpPr>
        <p:spPr>
          <a:xfrm flipH="false" flipV="false" rot="0">
            <a:off x="11360980" y="4019365"/>
            <a:ext cx="7264792" cy="7264792"/>
          </a:xfrm>
          <a:custGeom>
            <a:avLst/>
            <a:gdLst/>
            <a:ahLst/>
            <a:cxnLst/>
            <a:rect r="r" b="b" t="t" l="l"/>
            <a:pathLst>
              <a:path h="7264792" w="7264792">
                <a:moveTo>
                  <a:pt x="0" y="0"/>
                </a:moveTo>
                <a:lnTo>
                  <a:pt x="7264792" y="0"/>
                </a:lnTo>
                <a:lnTo>
                  <a:pt x="7264792" y="7264792"/>
                </a:lnTo>
                <a:lnTo>
                  <a:pt x="0" y="72647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-338819" y="5257800"/>
            <a:ext cx="9206773" cy="5029200"/>
          </a:xfrm>
          <a:custGeom>
            <a:avLst/>
            <a:gdLst/>
            <a:ahLst/>
            <a:cxnLst/>
            <a:rect r="r" b="b" t="t" l="l"/>
            <a:pathLst>
              <a:path h="5029200" w="9206773">
                <a:moveTo>
                  <a:pt x="0" y="0"/>
                </a:moveTo>
                <a:lnTo>
                  <a:pt x="9206773" y="0"/>
                </a:lnTo>
                <a:lnTo>
                  <a:pt x="9206773" y="5029200"/>
                </a:lnTo>
                <a:lnTo>
                  <a:pt x="0" y="50292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641209" y="4572000"/>
            <a:ext cx="6589248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2"/>
              </a:lnSpc>
            </a:pPr>
            <a:r>
              <a:rPr lang="en-US" sz="2543" b="true">
                <a:solidFill>
                  <a:srgbClr val="F08419"/>
                </a:solidFill>
                <a:latin typeface="Garet Bold"/>
                <a:ea typeface="Garet Bold"/>
                <a:cs typeface="Garet Bold"/>
                <a:sym typeface="Garet Bold"/>
              </a:rPr>
              <a:t>Pemisahan service-payment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5137" y="4757850"/>
            <a:ext cx="3946490" cy="1286740"/>
          </a:xfrm>
          <a:custGeom>
            <a:avLst/>
            <a:gdLst/>
            <a:ahLst/>
            <a:cxnLst/>
            <a:rect r="r" b="b" t="t" l="l"/>
            <a:pathLst>
              <a:path h="1286740" w="3946490">
                <a:moveTo>
                  <a:pt x="0" y="0"/>
                </a:moveTo>
                <a:lnTo>
                  <a:pt x="3946490" y="0"/>
                </a:lnTo>
                <a:lnTo>
                  <a:pt x="3946490" y="1286739"/>
                </a:lnTo>
                <a:lnTo>
                  <a:pt x="0" y="1286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89012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4548785" y="4757850"/>
            <a:ext cx="3946490" cy="1286740"/>
          </a:xfrm>
          <a:custGeom>
            <a:avLst/>
            <a:gdLst/>
            <a:ahLst/>
            <a:cxnLst/>
            <a:rect r="r" b="b" t="t" l="l"/>
            <a:pathLst>
              <a:path h="1286740" w="3946490">
                <a:moveTo>
                  <a:pt x="3946490" y="0"/>
                </a:moveTo>
                <a:lnTo>
                  <a:pt x="0" y="0"/>
                </a:lnTo>
                <a:lnTo>
                  <a:pt x="0" y="1286739"/>
                </a:lnTo>
                <a:lnTo>
                  <a:pt x="3946490" y="1286739"/>
                </a:lnTo>
                <a:lnTo>
                  <a:pt x="394649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8901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95275" y="2155349"/>
            <a:ext cx="2069889" cy="2064714"/>
          </a:xfrm>
          <a:custGeom>
            <a:avLst/>
            <a:gdLst/>
            <a:ahLst/>
            <a:cxnLst/>
            <a:rect r="r" b="b" t="t" l="l"/>
            <a:pathLst>
              <a:path h="2064714" w="2069889">
                <a:moveTo>
                  <a:pt x="0" y="0"/>
                </a:moveTo>
                <a:lnTo>
                  <a:pt x="2069889" y="0"/>
                </a:lnTo>
                <a:lnTo>
                  <a:pt x="2069889" y="2064714"/>
                </a:lnTo>
                <a:lnTo>
                  <a:pt x="0" y="20647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326329" y="1349958"/>
            <a:ext cx="216794" cy="225158"/>
          </a:xfrm>
          <a:custGeom>
            <a:avLst/>
            <a:gdLst/>
            <a:ahLst/>
            <a:cxnLst/>
            <a:rect r="r" b="b" t="t" l="l"/>
            <a:pathLst>
              <a:path h="225158" w="216794">
                <a:moveTo>
                  <a:pt x="0" y="0"/>
                </a:moveTo>
                <a:lnTo>
                  <a:pt x="216795" y="0"/>
                </a:lnTo>
                <a:lnTo>
                  <a:pt x="216795" y="225158"/>
                </a:lnTo>
                <a:lnTo>
                  <a:pt x="0" y="2251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2239473" b="-94181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78183" y="1349958"/>
            <a:ext cx="216794" cy="225158"/>
          </a:xfrm>
          <a:custGeom>
            <a:avLst/>
            <a:gdLst/>
            <a:ahLst/>
            <a:cxnLst/>
            <a:rect r="r" b="b" t="t" l="l"/>
            <a:pathLst>
              <a:path h="225158" w="216794">
                <a:moveTo>
                  <a:pt x="0" y="0"/>
                </a:moveTo>
                <a:lnTo>
                  <a:pt x="216794" y="0"/>
                </a:lnTo>
                <a:lnTo>
                  <a:pt x="216794" y="225158"/>
                </a:lnTo>
                <a:lnTo>
                  <a:pt x="0" y="2251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2239473" b="-94181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326329" y="1640075"/>
            <a:ext cx="216794" cy="225158"/>
          </a:xfrm>
          <a:custGeom>
            <a:avLst/>
            <a:gdLst/>
            <a:ahLst/>
            <a:cxnLst/>
            <a:rect r="r" b="b" t="t" l="l"/>
            <a:pathLst>
              <a:path h="225158" w="216794">
                <a:moveTo>
                  <a:pt x="0" y="0"/>
                </a:moveTo>
                <a:lnTo>
                  <a:pt x="216795" y="0"/>
                </a:lnTo>
                <a:lnTo>
                  <a:pt x="216795" y="225157"/>
                </a:lnTo>
                <a:lnTo>
                  <a:pt x="0" y="2251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2239473" b="-94181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678183" y="1640075"/>
            <a:ext cx="216794" cy="225158"/>
          </a:xfrm>
          <a:custGeom>
            <a:avLst/>
            <a:gdLst/>
            <a:ahLst/>
            <a:cxnLst/>
            <a:rect r="r" b="b" t="t" l="l"/>
            <a:pathLst>
              <a:path h="225158" w="216794">
                <a:moveTo>
                  <a:pt x="0" y="0"/>
                </a:moveTo>
                <a:lnTo>
                  <a:pt x="216794" y="0"/>
                </a:lnTo>
                <a:lnTo>
                  <a:pt x="216794" y="225157"/>
                </a:lnTo>
                <a:lnTo>
                  <a:pt x="0" y="2251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2239473" b="-94181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326329" y="1930191"/>
            <a:ext cx="216794" cy="225158"/>
          </a:xfrm>
          <a:custGeom>
            <a:avLst/>
            <a:gdLst/>
            <a:ahLst/>
            <a:cxnLst/>
            <a:rect r="r" b="b" t="t" l="l"/>
            <a:pathLst>
              <a:path h="225158" w="216794">
                <a:moveTo>
                  <a:pt x="0" y="0"/>
                </a:moveTo>
                <a:lnTo>
                  <a:pt x="216795" y="0"/>
                </a:lnTo>
                <a:lnTo>
                  <a:pt x="216795" y="225158"/>
                </a:lnTo>
                <a:lnTo>
                  <a:pt x="0" y="2251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2239473" b="-941815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678183" y="1930191"/>
            <a:ext cx="216794" cy="225158"/>
          </a:xfrm>
          <a:custGeom>
            <a:avLst/>
            <a:gdLst/>
            <a:ahLst/>
            <a:cxnLst/>
            <a:rect r="r" b="b" t="t" l="l"/>
            <a:pathLst>
              <a:path h="225158" w="216794">
                <a:moveTo>
                  <a:pt x="0" y="0"/>
                </a:moveTo>
                <a:lnTo>
                  <a:pt x="216794" y="0"/>
                </a:lnTo>
                <a:lnTo>
                  <a:pt x="216794" y="225158"/>
                </a:lnTo>
                <a:lnTo>
                  <a:pt x="0" y="2251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2239473" b="-941815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60297" y="969305"/>
            <a:ext cx="879108" cy="928869"/>
          </a:xfrm>
          <a:custGeom>
            <a:avLst/>
            <a:gdLst/>
            <a:ahLst/>
            <a:cxnLst/>
            <a:rect r="r" b="b" t="t" l="l"/>
            <a:pathLst>
              <a:path h="928869" w="879108">
                <a:moveTo>
                  <a:pt x="0" y="0"/>
                </a:moveTo>
                <a:lnTo>
                  <a:pt x="879108" y="0"/>
                </a:lnTo>
                <a:lnTo>
                  <a:pt x="879108" y="928869"/>
                </a:lnTo>
                <a:lnTo>
                  <a:pt x="0" y="9288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04208" y="5421800"/>
            <a:ext cx="3634364" cy="3634364"/>
          </a:xfrm>
          <a:custGeom>
            <a:avLst/>
            <a:gdLst/>
            <a:ahLst/>
            <a:cxnLst/>
            <a:rect r="r" b="b" t="t" l="l"/>
            <a:pathLst>
              <a:path h="3634364" w="3634364">
                <a:moveTo>
                  <a:pt x="0" y="0"/>
                </a:moveTo>
                <a:lnTo>
                  <a:pt x="3634365" y="0"/>
                </a:lnTo>
                <a:lnTo>
                  <a:pt x="3634365" y="3634364"/>
                </a:lnTo>
                <a:lnTo>
                  <a:pt x="0" y="36343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338573" y="5927462"/>
            <a:ext cx="2623039" cy="2623039"/>
          </a:xfrm>
          <a:custGeom>
            <a:avLst/>
            <a:gdLst/>
            <a:ahLst/>
            <a:cxnLst/>
            <a:rect r="r" b="b" t="t" l="l"/>
            <a:pathLst>
              <a:path h="2623039" w="2623039">
                <a:moveTo>
                  <a:pt x="0" y="0"/>
                </a:moveTo>
                <a:lnTo>
                  <a:pt x="2623039" y="0"/>
                </a:lnTo>
                <a:lnTo>
                  <a:pt x="2623039" y="2623040"/>
                </a:lnTo>
                <a:lnTo>
                  <a:pt x="0" y="262304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57275" y="2356839"/>
            <a:ext cx="7438000" cy="1932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1"/>
              </a:lnSpc>
            </a:pPr>
            <a:r>
              <a:rPr lang="en-US" sz="6309" b="true">
                <a:solidFill>
                  <a:srgbClr val="002035"/>
                </a:solidFill>
                <a:latin typeface="Code Pro Bold"/>
                <a:ea typeface="Code Pro Bold"/>
                <a:cs typeface="Code Pro Bold"/>
                <a:sym typeface="Code Pro Bold"/>
              </a:rPr>
              <a:t>Rumusan Masalah &amp; Tujuan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98782" y="5001658"/>
            <a:ext cx="686283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Bagaimana implementasi pemisahan modul service-payment yang terintegrasi Bank Sumut?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72755" y="1143952"/>
            <a:ext cx="4126157" cy="453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1"/>
              </a:lnSpc>
            </a:pPr>
            <a:r>
              <a:rPr lang="en-US" sz="2672" b="tru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Institut Teknologi Del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9054840" y="4757850"/>
            <a:ext cx="3946490" cy="1286740"/>
          </a:xfrm>
          <a:custGeom>
            <a:avLst/>
            <a:gdLst/>
            <a:ahLst/>
            <a:cxnLst/>
            <a:rect r="r" b="b" t="t" l="l"/>
            <a:pathLst>
              <a:path h="1286740" w="3946490">
                <a:moveTo>
                  <a:pt x="0" y="0"/>
                </a:moveTo>
                <a:lnTo>
                  <a:pt x="3946490" y="0"/>
                </a:lnTo>
                <a:lnTo>
                  <a:pt x="3946490" y="1286739"/>
                </a:lnTo>
                <a:lnTo>
                  <a:pt x="0" y="1286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89012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0">
            <a:off x="12948487" y="4757850"/>
            <a:ext cx="3946490" cy="1286740"/>
          </a:xfrm>
          <a:custGeom>
            <a:avLst/>
            <a:gdLst/>
            <a:ahLst/>
            <a:cxnLst/>
            <a:rect r="r" b="b" t="t" l="l"/>
            <a:pathLst>
              <a:path h="1286740" w="3946490">
                <a:moveTo>
                  <a:pt x="3946490" y="0"/>
                </a:moveTo>
                <a:lnTo>
                  <a:pt x="0" y="0"/>
                </a:lnTo>
                <a:lnTo>
                  <a:pt x="0" y="1286739"/>
                </a:lnTo>
                <a:lnTo>
                  <a:pt x="3946490" y="1286739"/>
                </a:lnTo>
                <a:lnTo>
                  <a:pt x="394649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89012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9498484" y="5001658"/>
            <a:ext cx="686283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Bagaimana </a:t>
            </a: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k</a:t>
            </a: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i</a:t>
            </a: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n</a:t>
            </a: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e</a:t>
            </a: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rj</a:t>
            </a: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a</a:t>
            </a: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si</a:t>
            </a: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st</a:t>
            </a: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em</a:t>
            </a: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 (Ke</a:t>
            </a: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and</a:t>
            </a: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a</a:t>
            </a: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l</a:t>
            </a: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an,</a:t>
            </a: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Sink</a:t>
            </a: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r</a:t>
            </a: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on</a:t>
            </a: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i</a:t>
            </a: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sasi, K</a:t>
            </a: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eam</a:t>
            </a: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a</a:t>
            </a: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nan</a:t>
            </a: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)</a:t>
            </a: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pasca m</a:t>
            </a: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igrasi</a:t>
            </a: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?</a:t>
            </a: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655137" y="8406069"/>
            <a:ext cx="3946490" cy="1286740"/>
          </a:xfrm>
          <a:custGeom>
            <a:avLst/>
            <a:gdLst/>
            <a:ahLst/>
            <a:cxnLst/>
            <a:rect r="r" b="b" t="t" l="l"/>
            <a:pathLst>
              <a:path h="1286740" w="3946490">
                <a:moveTo>
                  <a:pt x="0" y="0"/>
                </a:moveTo>
                <a:lnTo>
                  <a:pt x="3946490" y="0"/>
                </a:lnTo>
                <a:lnTo>
                  <a:pt x="3946490" y="1286739"/>
                </a:lnTo>
                <a:lnTo>
                  <a:pt x="0" y="128673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-89012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4548785" y="8406069"/>
            <a:ext cx="3946490" cy="1286740"/>
          </a:xfrm>
          <a:custGeom>
            <a:avLst/>
            <a:gdLst/>
            <a:ahLst/>
            <a:cxnLst/>
            <a:rect r="r" b="b" t="t" l="l"/>
            <a:pathLst>
              <a:path h="1286740" w="3946490">
                <a:moveTo>
                  <a:pt x="3946490" y="0"/>
                </a:moveTo>
                <a:lnTo>
                  <a:pt x="0" y="0"/>
                </a:lnTo>
                <a:lnTo>
                  <a:pt x="0" y="1286739"/>
                </a:lnTo>
                <a:lnTo>
                  <a:pt x="3946490" y="1286739"/>
                </a:lnTo>
                <a:lnTo>
                  <a:pt x="394649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-89012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98782" y="8649877"/>
            <a:ext cx="686283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Men</a:t>
            </a: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gimplementasi</a:t>
            </a: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k</a:t>
            </a: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an integrasi </a:t>
            </a: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API </a:t>
            </a: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Bank Sumut</a:t>
            </a: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 berbasis Microservice.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9192404" y="8406069"/>
            <a:ext cx="3946490" cy="1286740"/>
          </a:xfrm>
          <a:custGeom>
            <a:avLst/>
            <a:gdLst/>
            <a:ahLst/>
            <a:cxnLst/>
            <a:rect r="r" b="b" t="t" l="l"/>
            <a:pathLst>
              <a:path h="1286740" w="3946490">
                <a:moveTo>
                  <a:pt x="0" y="0"/>
                </a:moveTo>
                <a:lnTo>
                  <a:pt x="3946490" y="0"/>
                </a:lnTo>
                <a:lnTo>
                  <a:pt x="3946490" y="1286739"/>
                </a:lnTo>
                <a:lnTo>
                  <a:pt x="0" y="128673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-89012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false" rot="0">
            <a:off x="13086052" y="8406069"/>
            <a:ext cx="3946490" cy="1286740"/>
          </a:xfrm>
          <a:custGeom>
            <a:avLst/>
            <a:gdLst/>
            <a:ahLst/>
            <a:cxnLst/>
            <a:rect r="r" b="b" t="t" l="l"/>
            <a:pathLst>
              <a:path h="1286740" w="3946490">
                <a:moveTo>
                  <a:pt x="3946490" y="0"/>
                </a:moveTo>
                <a:lnTo>
                  <a:pt x="0" y="0"/>
                </a:lnTo>
                <a:lnTo>
                  <a:pt x="0" y="1286739"/>
                </a:lnTo>
                <a:lnTo>
                  <a:pt x="3946490" y="1286739"/>
                </a:lnTo>
                <a:lnTo>
                  <a:pt x="394649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-89012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9636049" y="8829554"/>
            <a:ext cx="686283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Men</a:t>
            </a: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ganalisis perbandingan </a:t>
            </a: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p</a:t>
            </a: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er</a:t>
            </a: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form</a:t>
            </a: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a</a:t>
            </a: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sis</a:t>
            </a: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t</a:t>
            </a: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e</a:t>
            </a: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m.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8926041" y="2592590"/>
            <a:ext cx="1208357" cy="1190232"/>
          </a:xfrm>
          <a:custGeom>
            <a:avLst/>
            <a:gdLst/>
            <a:ahLst/>
            <a:cxnLst/>
            <a:rect r="r" b="b" t="t" l="l"/>
            <a:pathLst>
              <a:path h="1190232" w="1208357">
                <a:moveTo>
                  <a:pt x="0" y="0"/>
                </a:moveTo>
                <a:lnTo>
                  <a:pt x="1208357" y="0"/>
                </a:lnTo>
                <a:lnTo>
                  <a:pt x="1208357" y="1190232"/>
                </a:lnTo>
                <a:lnTo>
                  <a:pt x="0" y="119023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9498484" y="6111264"/>
            <a:ext cx="6961453" cy="2255435"/>
          </a:xfrm>
          <a:custGeom>
            <a:avLst/>
            <a:gdLst/>
            <a:ahLst/>
            <a:cxnLst/>
            <a:rect r="r" b="b" t="t" l="l"/>
            <a:pathLst>
              <a:path h="2255435" w="6961453">
                <a:moveTo>
                  <a:pt x="0" y="0"/>
                </a:moveTo>
                <a:lnTo>
                  <a:pt x="6961454" y="0"/>
                </a:lnTo>
                <a:lnTo>
                  <a:pt x="6961454" y="2255435"/>
                </a:lnTo>
                <a:lnTo>
                  <a:pt x="0" y="225543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-298339" r="0" b="-64928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22228" y="1963668"/>
            <a:ext cx="216794" cy="225158"/>
          </a:xfrm>
          <a:custGeom>
            <a:avLst/>
            <a:gdLst/>
            <a:ahLst/>
            <a:cxnLst/>
            <a:rect r="r" b="b" t="t" l="l"/>
            <a:pathLst>
              <a:path h="225158" w="216794">
                <a:moveTo>
                  <a:pt x="0" y="0"/>
                </a:moveTo>
                <a:lnTo>
                  <a:pt x="216794" y="0"/>
                </a:lnTo>
                <a:lnTo>
                  <a:pt x="216794" y="225158"/>
                </a:lnTo>
                <a:lnTo>
                  <a:pt x="0" y="225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2239473" b="-94181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574082" y="1963668"/>
            <a:ext cx="216794" cy="225158"/>
          </a:xfrm>
          <a:custGeom>
            <a:avLst/>
            <a:gdLst/>
            <a:ahLst/>
            <a:cxnLst/>
            <a:rect r="r" b="b" t="t" l="l"/>
            <a:pathLst>
              <a:path h="225158" w="216794">
                <a:moveTo>
                  <a:pt x="0" y="0"/>
                </a:moveTo>
                <a:lnTo>
                  <a:pt x="216794" y="0"/>
                </a:lnTo>
                <a:lnTo>
                  <a:pt x="216794" y="225158"/>
                </a:lnTo>
                <a:lnTo>
                  <a:pt x="0" y="225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2239473" b="-94181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222228" y="2253785"/>
            <a:ext cx="216794" cy="225158"/>
          </a:xfrm>
          <a:custGeom>
            <a:avLst/>
            <a:gdLst/>
            <a:ahLst/>
            <a:cxnLst/>
            <a:rect r="r" b="b" t="t" l="l"/>
            <a:pathLst>
              <a:path h="225158" w="216794">
                <a:moveTo>
                  <a:pt x="0" y="0"/>
                </a:moveTo>
                <a:lnTo>
                  <a:pt x="216794" y="0"/>
                </a:lnTo>
                <a:lnTo>
                  <a:pt x="216794" y="225158"/>
                </a:lnTo>
                <a:lnTo>
                  <a:pt x="0" y="225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2239473" b="-94181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574082" y="2253785"/>
            <a:ext cx="216794" cy="225158"/>
          </a:xfrm>
          <a:custGeom>
            <a:avLst/>
            <a:gdLst/>
            <a:ahLst/>
            <a:cxnLst/>
            <a:rect r="r" b="b" t="t" l="l"/>
            <a:pathLst>
              <a:path h="225158" w="216794">
                <a:moveTo>
                  <a:pt x="0" y="0"/>
                </a:moveTo>
                <a:lnTo>
                  <a:pt x="216794" y="0"/>
                </a:lnTo>
                <a:lnTo>
                  <a:pt x="216794" y="225158"/>
                </a:lnTo>
                <a:lnTo>
                  <a:pt x="0" y="225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2239473" b="-94181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222228" y="2543902"/>
            <a:ext cx="216794" cy="225158"/>
          </a:xfrm>
          <a:custGeom>
            <a:avLst/>
            <a:gdLst/>
            <a:ahLst/>
            <a:cxnLst/>
            <a:rect r="r" b="b" t="t" l="l"/>
            <a:pathLst>
              <a:path h="225158" w="216794">
                <a:moveTo>
                  <a:pt x="0" y="0"/>
                </a:moveTo>
                <a:lnTo>
                  <a:pt x="216794" y="0"/>
                </a:lnTo>
                <a:lnTo>
                  <a:pt x="216794" y="225157"/>
                </a:lnTo>
                <a:lnTo>
                  <a:pt x="0" y="2251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2239473" b="-94181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574082" y="2543902"/>
            <a:ext cx="216794" cy="225158"/>
          </a:xfrm>
          <a:custGeom>
            <a:avLst/>
            <a:gdLst/>
            <a:ahLst/>
            <a:cxnLst/>
            <a:rect r="r" b="b" t="t" l="l"/>
            <a:pathLst>
              <a:path h="225158" w="216794">
                <a:moveTo>
                  <a:pt x="0" y="0"/>
                </a:moveTo>
                <a:lnTo>
                  <a:pt x="216794" y="0"/>
                </a:lnTo>
                <a:lnTo>
                  <a:pt x="216794" y="225157"/>
                </a:lnTo>
                <a:lnTo>
                  <a:pt x="0" y="2251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2239473" b="-94181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60297" y="969305"/>
            <a:ext cx="879108" cy="928869"/>
          </a:xfrm>
          <a:custGeom>
            <a:avLst/>
            <a:gdLst/>
            <a:ahLst/>
            <a:cxnLst/>
            <a:rect r="r" b="b" t="t" l="l"/>
            <a:pathLst>
              <a:path h="928869" w="879108">
                <a:moveTo>
                  <a:pt x="0" y="0"/>
                </a:moveTo>
                <a:lnTo>
                  <a:pt x="879108" y="0"/>
                </a:lnTo>
                <a:lnTo>
                  <a:pt x="879108" y="928869"/>
                </a:lnTo>
                <a:lnTo>
                  <a:pt x="0" y="928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aphicFrame>
        <p:nvGraphicFramePr>
          <p:cNvPr name="Object 9" id="9"/>
          <p:cNvGraphicFramePr/>
          <p:nvPr/>
        </p:nvGraphicFramePr>
        <p:xfrm>
          <a:off x="1028700" y="3519407"/>
          <a:ext cx="11315700" cy="3771900"/>
        </p:xfrm>
        <a:graphic>
          <a:graphicData uri="http://schemas.openxmlformats.org/presentationml/2006/ole">
            <p:oleObj imgW="13576300" imgH="6032500" r:id="rId6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Freeform 10" id="10"/>
          <p:cNvSpPr/>
          <p:nvPr/>
        </p:nvSpPr>
        <p:spPr>
          <a:xfrm flipH="true" flipV="true" rot="9861481">
            <a:off x="11740848" y="-3831845"/>
            <a:ext cx="7663691" cy="7663691"/>
          </a:xfrm>
          <a:custGeom>
            <a:avLst/>
            <a:gdLst/>
            <a:ahLst/>
            <a:cxnLst/>
            <a:rect r="r" b="b" t="t" l="l"/>
            <a:pathLst>
              <a:path h="7663691" w="7663691">
                <a:moveTo>
                  <a:pt x="7663691" y="7663690"/>
                </a:moveTo>
                <a:lnTo>
                  <a:pt x="0" y="7663690"/>
                </a:lnTo>
                <a:lnTo>
                  <a:pt x="0" y="0"/>
                </a:lnTo>
                <a:lnTo>
                  <a:pt x="7663691" y="0"/>
                </a:lnTo>
                <a:lnTo>
                  <a:pt x="7663691" y="7663690"/>
                </a:lnTo>
                <a:close/>
              </a:path>
            </a:pathLst>
          </a:custGeom>
          <a:blipFill>
            <a:blip r:embed="rId7">
              <a:alphaModFix amt="61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762551" y="-157136"/>
            <a:ext cx="2851645" cy="3181751"/>
          </a:xfrm>
          <a:custGeom>
            <a:avLst/>
            <a:gdLst/>
            <a:ahLst/>
            <a:cxnLst/>
            <a:rect r="r" b="b" t="t" l="l"/>
            <a:pathLst>
              <a:path h="3181751" w="2851645">
                <a:moveTo>
                  <a:pt x="0" y="0"/>
                </a:moveTo>
                <a:lnTo>
                  <a:pt x="2851644" y="0"/>
                </a:lnTo>
                <a:lnTo>
                  <a:pt x="2851644" y="3181751"/>
                </a:lnTo>
                <a:lnTo>
                  <a:pt x="0" y="31817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2356839"/>
            <a:ext cx="2546022" cy="116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79"/>
              </a:lnSpc>
            </a:pPr>
            <a:r>
              <a:rPr lang="en-US" sz="7566" b="true">
                <a:solidFill>
                  <a:srgbClr val="002035"/>
                </a:solidFill>
                <a:latin typeface="Code Pro Bold"/>
                <a:ea typeface="Code Pro Bold"/>
                <a:cs typeface="Code Pro Bold"/>
                <a:sym typeface="Code Pro Bold"/>
              </a:rPr>
              <a:t>Studi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708072" y="2293076"/>
            <a:ext cx="4446127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79"/>
              </a:lnSpc>
            </a:pPr>
            <a:r>
              <a:rPr lang="en-US" sz="7566">
                <a:solidFill>
                  <a:srgbClr val="F08419"/>
                </a:solidFill>
                <a:latin typeface="Code Pro"/>
                <a:ea typeface="Code Pro"/>
                <a:cs typeface="Code Pro"/>
                <a:sym typeface="Code Pro"/>
              </a:rPr>
              <a:t>Terkait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72755" y="1143952"/>
            <a:ext cx="4126157" cy="453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1"/>
              </a:lnSpc>
            </a:pPr>
            <a:r>
              <a:rPr lang="en-US" sz="2672" b="tru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Institut Teknologi Del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3310" y="6689202"/>
            <a:ext cx="672454" cy="820066"/>
          </a:xfrm>
          <a:custGeom>
            <a:avLst/>
            <a:gdLst/>
            <a:ahLst/>
            <a:cxnLst/>
            <a:rect r="r" b="b" t="t" l="l"/>
            <a:pathLst>
              <a:path h="820066" w="672454">
                <a:moveTo>
                  <a:pt x="0" y="0"/>
                </a:moveTo>
                <a:lnTo>
                  <a:pt x="672454" y="0"/>
                </a:lnTo>
                <a:lnTo>
                  <a:pt x="672454" y="820066"/>
                </a:lnTo>
                <a:lnTo>
                  <a:pt x="0" y="820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64253" y="7951120"/>
            <a:ext cx="754902" cy="754902"/>
          </a:xfrm>
          <a:custGeom>
            <a:avLst/>
            <a:gdLst/>
            <a:ahLst/>
            <a:cxnLst/>
            <a:rect r="r" b="b" t="t" l="l"/>
            <a:pathLst>
              <a:path h="754902" w="754902">
                <a:moveTo>
                  <a:pt x="0" y="0"/>
                </a:moveTo>
                <a:lnTo>
                  <a:pt x="754901" y="0"/>
                </a:lnTo>
                <a:lnTo>
                  <a:pt x="754901" y="754901"/>
                </a:lnTo>
                <a:lnTo>
                  <a:pt x="0" y="7549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574838" y="536364"/>
            <a:ext cx="17443872" cy="17443872"/>
            <a:chOff x="0" y="0"/>
            <a:chExt cx="23258496" cy="23258496"/>
          </a:xfrm>
        </p:grpSpPr>
        <p:sp>
          <p:nvSpPr>
            <p:cNvPr name="Freeform 5" id="5"/>
            <p:cNvSpPr/>
            <p:nvPr/>
          </p:nvSpPr>
          <p:spPr>
            <a:xfrm flipH="true" flipV="true" rot="-7341412">
              <a:off x="3201781" y="3201781"/>
              <a:ext cx="16854934" cy="16854934"/>
            </a:xfrm>
            <a:custGeom>
              <a:avLst/>
              <a:gdLst/>
              <a:ahLst/>
              <a:cxnLst/>
              <a:rect r="r" b="b" t="t" l="l"/>
              <a:pathLst>
                <a:path h="16854934" w="16854934">
                  <a:moveTo>
                    <a:pt x="16854934" y="16854934"/>
                  </a:moveTo>
                  <a:lnTo>
                    <a:pt x="0" y="16854934"/>
                  </a:lnTo>
                  <a:lnTo>
                    <a:pt x="0" y="0"/>
                  </a:lnTo>
                  <a:lnTo>
                    <a:pt x="16854934" y="0"/>
                  </a:lnTo>
                  <a:lnTo>
                    <a:pt x="16854934" y="16854934"/>
                  </a:lnTo>
                  <a:close/>
                </a:path>
              </a:pathLst>
            </a:custGeom>
            <a:blipFill>
              <a:blip r:embed="rId6">
                <a:alphaModFix amt="61000"/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true" flipV="true" rot="0">
              <a:off x="4462589" y="3522796"/>
              <a:ext cx="15447671" cy="15307068"/>
            </a:xfrm>
            <a:custGeom>
              <a:avLst/>
              <a:gdLst/>
              <a:ahLst/>
              <a:cxnLst/>
              <a:rect r="r" b="b" t="t" l="l"/>
              <a:pathLst>
                <a:path h="15307068" w="15447671">
                  <a:moveTo>
                    <a:pt x="15447670" y="15307068"/>
                  </a:moveTo>
                  <a:lnTo>
                    <a:pt x="0" y="15307068"/>
                  </a:lnTo>
                  <a:lnTo>
                    <a:pt x="0" y="0"/>
                  </a:lnTo>
                  <a:lnTo>
                    <a:pt x="15447670" y="0"/>
                  </a:lnTo>
                  <a:lnTo>
                    <a:pt x="15447670" y="15307068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-6236" t="-102588" r="-284276" b="-158505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880989" y="4739045"/>
              <a:ext cx="8262280" cy="8035068"/>
            </a:xfrm>
            <a:custGeom>
              <a:avLst/>
              <a:gdLst/>
              <a:ahLst/>
              <a:cxnLst/>
              <a:rect r="r" b="b" t="t" l="l"/>
              <a:pathLst>
                <a:path h="8035068" w="8262280">
                  <a:moveTo>
                    <a:pt x="0" y="0"/>
                  </a:moveTo>
                  <a:lnTo>
                    <a:pt x="8262280" y="0"/>
                  </a:lnTo>
                  <a:lnTo>
                    <a:pt x="8262280" y="8035068"/>
                  </a:lnTo>
                  <a:lnTo>
                    <a:pt x="0" y="80350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9479196" y="4159620"/>
              <a:ext cx="3879652" cy="579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41"/>
                </a:lnSpc>
                <a:spcBef>
                  <a:spcPct val="0"/>
                </a:spcBef>
              </a:pPr>
              <a:r>
                <a:rPr lang="en-US" b="true" sz="2672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Alur Eksperimen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8313191" y="6147949"/>
              <a:ext cx="3105831" cy="9426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01"/>
                </a:lnSpc>
                <a:spcBef>
                  <a:spcPct val="0"/>
                </a:spcBef>
              </a:pPr>
              <a:r>
                <a:rPr lang="en-US" b="true" sz="2072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Observasi Sistem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1629248" y="7042969"/>
              <a:ext cx="3105831" cy="9426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01"/>
                </a:lnSpc>
                <a:spcBef>
                  <a:spcPct val="0"/>
                </a:spcBef>
              </a:pPr>
              <a:r>
                <a:rPr lang="en-US" b="true" sz="2072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Perancangan Prototype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2037438" y="9838716"/>
              <a:ext cx="3105831" cy="9426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01"/>
                </a:lnSpc>
                <a:spcBef>
                  <a:spcPct val="0"/>
                </a:spcBef>
              </a:pPr>
              <a:r>
                <a:rPr lang="en-US" b="true" sz="2072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Pembuatan Prototype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8931607" y="11049489"/>
              <a:ext cx="3105831" cy="9426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01"/>
                </a:lnSpc>
                <a:spcBef>
                  <a:spcPct val="0"/>
                </a:spcBef>
              </a:pPr>
              <a:r>
                <a:rPr lang="en-US" b="true" sz="2072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Pengujian &amp; Eksperimen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6760275" y="8802071"/>
              <a:ext cx="3105831" cy="9426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01"/>
                </a:lnSpc>
                <a:spcBef>
                  <a:spcPct val="0"/>
                </a:spcBef>
              </a:pPr>
              <a:r>
                <a:rPr lang="en-US" b="true" sz="2072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Analisis &amp; Evaluasi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60297" y="969305"/>
            <a:ext cx="879108" cy="928869"/>
          </a:xfrm>
          <a:custGeom>
            <a:avLst/>
            <a:gdLst/>
            <a:ahLst/>
            <a:cxnLst/>
            <a:rect r="r" b="b" t="t" l="l"/>
            <a:pathLst>
              <a:path h="928869" w="879108">
                <a:moveTo>
                  <a:pt x="0" y="0"/>
                </a:moveTo>
                <a:lnTo>
                  <a:pt x="879108" y="0"/>
                </a:lnTo>
                <a:lnTo>
                  <a:pt x="879108" y="928869"/>
                </a:lnTo>
                <a:lnTo>
                  <a:pt x="0" y="9288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948383" y="4290932"/>
            <a:ext cx="1368403" cy="1355948"/>
            <a:chOff x="0" y="0"/>
            <a:chExt cx="1824537" cy="180793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824537" cy="1807931"/>
            </a:xfrm>
            <a:custGeom>
              <a:avLst/>
              <a:gdLst/>
              <a:ahLst/>
              <a:cxnLst/>
              <a:rect r="r" b="b" t="t" l="l"/>
              <a:pathLst>
                <a:path h="1807931" w="1824537">
                  <a:moveTo>
                    <a:pt x="0" y="0"/>
                  </a:moveTo>
                  <a:lnTo>
                    <a:pt x="1824537" y="0"/>
                  </a:lnTo>
                  <a:lnTo>
                    <a:pt x="1824537" y="1807931"/>
                  </a:lnTo>
                  <a:lnTo>
                    <a:pt x="0" y="18079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-6236" t="-102588" r="-284276" b="-158505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72770" y="170937"/>
              <a:ext cx="1478997" cy="1466056"/>
            </a:xfrm>
            <a:custGeom>
              <a:avLst/>
              <a:gdLst/>
              <a:ahLst/>
              <a:cxnLst/>
              <a:rect r="r" b="b" t="t" l="l"/>
              <a:pathLst>
                <a:path h="1466056" w="1478997">
                  <a:moveTo>
                    <a:pt x="0" y="0"/>
                  </a:moveTo>
                  <a:lnTo>
                    <a:pt x="1478997" y="0"/>
                  </a:lnTo>
                  <a:lnTo>
                    <a:pt x="1478997" y="1466056"/>
                  </a:lnTo>
                  <a:lnTo>
                    <a:pt x="0" y="14660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028700" y="6570873"/>
            <a:ext cx="1518535" cy="1518535"/>
          </a:xfrm>
          <a:custGeom>
            <a:avLst/>
            <a:gdLst/>
            <a:ahLst/>
            <a:cxnLst/>
            <a:rect r="r" b="b" t="t" l="l"/>
            <a:pathLst>
              <a:path h="1518535" w="1518535">
                <a:moveTo>
                  <a:pt x="0" y="0"/>
                </a:moveTo>
                <a:lnTo>
                  <a:pt x="1518535" y="0"/>
                </a:lnTo>
                <a:lnTo>
                  <a:pt x="1518535" y="1518536"/>
                </a:lnTo>
                <a:lnTo>
                  <a:pt x="0" y="151853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2356839"/>
            <a:ext cx="7581406" cy="116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79"/>
              </a:lnSpc>
            </a:pPr>
            <a:r>
              <a:rPr lang="en-US" sz="7566" b="true">
                <a:solidFill>
                  <a:srgbClr val="002035"/>
                </a:solidFill>
                <a:latin typeface="Code Pro Bold"/>
                <a:ea typeface="Code Pro Bold"/>
                <a:cs typeface="Code Pro Bold"/>
                <a:sym typeface="Code Pro Bold"/>
              </a:rPr>
              <a:t>Metodologi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574838" y="2356839"/>
            <a:ext cx="5160742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79"/>
              </a:lnSpc>
            </a:pPr>
            <a:r>
              <a:rPr lang="en-US" sz="7566">
                <a:solidFill>
                  <a:srgbClr val="F08419"/>
                </a:solidFill>
                <a:latin typeface="Code Pro"/>
                <a:ea typeface="Code Pro"/>
                <a:cs typeface="Code Pro"/>
                <a:sym typeface="Code Pro"/>
              </a:rPr>
              <a:t>Penelitian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612361" y="4427569"/>
            <a:ext cx="8437081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tru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Metodologi Eksperimental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2035"/>
                </a:solidFill>
                <a:latin typeface="Garet"/>
                <a:ea typeface="Garet"/>
                <a:cs typeface="Garet"/>
                <a:sym typeface="Garet"/>
              </a:rPr>
              <a:t>Menguji hubungan kausal (Sebab-Akibat) perubahan arsitektur terhadap performa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842811" y="6662837"/>
            <a:ext cx="8235543" cy="280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2035"/>
                </a:solidFill>
                <a:latin typeface="Garet"/>
                <a:ea typeface="Garet"/>
                <a:cs typeface="Garet"/>
                <a:sym typeface="Garet"/>
              </a:rPr>
              <a:t>V</a:t>
            </a:r>
            <a:r>
              <a:rPr lang="en-US" sz="2000">
                <a:solidFill>
                  <a:srgbClr val="002035"/>
                </a:solidFill>
                <a:latin typeface="Garet"/>
                <a:ea typeface="Garet"/>
                <a:cs typeface="Garet"/>
                <a:sym typeface="Garet"/>
              </a:rPr>
              <a:t>ariabel Penelitian: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V</a:t>
            </a:r>
            <a:r>
              <a:rPr lang="en-US" b="true" sz="2000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ariabel Bebas:</a:t>
            </a:r>
            <a:r>
              <a:rPr lang="en-US" sz="2000">
                <a:solidFill>
                  <a:srgbClr val="002035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2035"/>
                </a:solidFill>
                <a:latin typeface="Garet"/>
                <a:ea typeface="Garet"/>
                <a:cs typeface="Garet"/>
                <a:sym typeface="Garet"/>
              </a:rPr>
              <a:t>       </a:t>
            </a:r>
            <a:r>
              <a:rPr lang="en-US" sz="2000">
                <a:solidFill>
                  <a:srgbClr val="002035"/>
                </a:solidFill>
                <a:latin typeface="Garet"/>
                <a:ea typeface="Garet"/>
                <a:cs typeface="Garet"/>
                <a:sym typeface="Garet"/>
              </a:rPr>
              <a:t>Arsitektur Sistem (Monolitik vs Microservice)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Variabel Terikat:</a:t>
            </a:r>
            <a:r>
              <a:rPr lang="en-US" sz="2000">
                <a:solidFill>
                  <a:srgbClr val="002035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2035"/>
                </a:solidFill>
                <a:latin typeface="Garet"/>
                <a:ea typeface="Garet"/>
                <a:cs typeface="Garet"/>
                <a:sym typeface="Garet"/>
              </a:rPr>
              <a:t>       - Keandalan Tr</a:t>
            </a:r>
            <a:r>
              <a:rPr lang="en-US" sz="2000">
                <a:solidFill>
                  <a:srgbClr val="002035"/>
                </a:solidFill>
                <a:latin typeface="Garet"/>
                <a:ea typeface="Garet"/>
                <a:cs typeface="Garet"/>
                <a:sym typeface="Garet"/>
              </a:rPr>
              <a:t>ansaksi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2035"/>
                </a:solidFill>
                <a:latin typeface="Garet"/>
                <a:ea typeface="Garet"/>
                <a:cs typeface="Garet"/>
                <a:sym typeface="Garet"/>
              </a:rPr>
              <a:t>       - Sinkronisasi Data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2035"/>
                </a:solidFill>
                <a:latin typeface="Garet"/>
                <a:ea typeface="Garet"/>
                <a:cs typeface="Garet"/>
                <a:sym typeface="Garet"/>
              </a:rPr>
              <a:t>       - Keamanan Transaksi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872755" y="1143952"/>
            <a:ext cx="4126157" cy="453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1"/>
              </a:lnSpc>
            </a:pPr>
            <a:r>
              <a:rPr lang="en-US" sz="2672" b="tru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Institut Teknologi Del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349248" y="-1577571"/>
            <a:ext cx="7312288" cy="9040913"/>
            <a:chOff x="0" y="0"/>
            <a:chExt cx="1132865" cy="14006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32865" cy="1400674"/>
            </a:xfrm>
            <a:custGeom>
              <a:avLst/>
              <a:gdLst/>
              <a:ahLst/>
              <a:cxnLst/>
              <a:rect r="r" b="b" t="t" l="l"/>
              <a:pathLst>
                <a:path h="1400674" w="1132865">
                  <a:moveTo>
                    <a:pt x="35998" y="0"/>
                  </a:moveTo>
                  <a:lnTo>
                    <a:pt x="1096867" y="0"/>
                  </a:lnTo>
                  <a:cubicBezTo>
                    <a:pt x="1116748" y="0"/>
                    <a:pt x="1132865" y="16117"/>
                    <a:pt x="1132865" y="35998"/>
                  </a:cubicBezTo>
                  <a:lnTo>
                    <a:pt x="1132865" y="1364676"/>
                  </a:lnTo>
                  <a:cubicBezTo>
                    <a:pt x="1132865" y="1384557"/>
                    <a:pt x="1116748" y="1400674"/>
                    <a:pt x="1096867" y="1400674"/>
                  </a:cubicBezTo>
                  <a:lnTo>
                    <a:pt x="35998" y="1400674"/>
                  </a:lnTo>
                  <a:cubicBezTo>
                    <a:pt x="26450" y="1400674"/>
                    <a:pt x="17294" y="1396881"/>
                    <a:pt x="10543" y="1390131"/>
                  </a:cubicBezTo>
                  <a:cubicBezTo>
                    <a:pt x="3793" y="1383380"/>
                    <a:pt x="0" y="1374223"/>
                    <a:pt x="0" y="1364676"/>
                  </a:cubicBezTo>
                  <a:lnTo>
                    <a:pt x="0" y="35998"/>
                  </a:lnTo>
                  <a:cubicBezTo>
                    <a:pt x="0" y="16117"/>
                    <a:pt x="16117" y="0"/>
                    <a:pt x="35998" y="0"/>
                  </a:cubicBezTo>
                  <a:close/>
                </a:path>
              </a:pathLst>
            </a:custGeom>
            <a:blipFill>
              <a:blip r:embed="rId2"/>
              <a:stretch>
                <a:fillRect l="-45844" t="0" r="-45844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1731026" y="1394316"/>
            <a:ext cx="216794" cy="225158"/>
          </a:xfrm>
          <a:custGeom>
            <a:avLst/>
            <a:gdLst/>
            <a:ahLst/>
            <a:cxnLst/>
            <a:rect r="r" b="b" t="t" l="l"/>
            <a:pathLst>
              <a:path h="225158" w="216794">
                <a:moveTo>
                  <a:pt x="0" y="0"/>
                </a:moveTo>
                <a:lnTo>
                  <a:pt x="216794" y="0"/>
                </a:lnTo>
                <a:lnTo>
                  <a:pt x="216794" y="225158"/>
                </a:lnTo>
                <a:lnTo>
                  <a:pt x="0" y="2251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2239473" b="-94181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082879" y="1394316"/>
            <a:ext cx="216794" cy="225158"/>
          </a:xfrm>
          <a:custGeom>
            <a:avLst/>
            <a:gdLst/>
            <a:ahLst/>
            <a:cxnLst/>
            <a:rect r="r" b="b" t="t" l="l"/>
            <a:pathLst>
              <a:path h="225158" w="216794">
                <a:moveTo>
                  <a:pt x="0" y="0"/>
                </a:moveTo>
                <a:lnTo>
                  <a:pt x="216795" y="0"/>
                </a:lnTo>
                <a:lnTo>
                  <a:pt x="216795" y="225158"/>
                </a:lnTo>
                <a:lnTo>
                  <a:pt x="0" y="2251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2239473" b="-94181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31026" y="1684433"/>
            <a:ext cx="216794" cy="225158"/>
          </a:xfrm>
          <a:custGeom>
            <a:avLst/>
            <a:gdLst/>
            <a:ahLst/>
            <a:cxnLst/>
            <a:rect r="r" b="b" t="t" l="l"/>
            <a:pathLst>
              <a:path h="225158" w="216794">
                <a:moveTo>
                  <a:pt x="0" y="0"/>
                </a:moveTo>
                <a:lnTo>
                  <a:pt x="216794" y="0"/>
                </a:lnTo>
                <a:lnTo>
                  <a:pt x="216794" y="225157"/>
                </a:lnTo>
                <a:lnTo>
                  <a:pt x="0" y="2251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2239473" b="-94181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082879" y="1684433"/>
            <a:ext cx="216794" cy="225158"/>
          </a:xfrm>
          <a:custGeom>
            <a:avLst/>
            <a:gdLst/>
            <a:ahLst/>
            <a:cxnLst/>
            <a:rect r="r" b="b" t="t" l="l"/>
            <a:pathLst>
              <a:path h="225158" w="216794">
                <a:moveTo>
                  <a:pt x="0" y="0"/>
                </a:moveTo>
                <a:lnTo>
                  <a:pt x="216795" y="0"/>
                </a:lnTo>
                <a:lnTo>
                  <a:pt x="216795" y="225157"/>
                </a:lnTo>
                <a:lnTo>
                  <a:pt x="0" y="2251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2239473" b="-94181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731026" y="1974549"/>
            <a:ext cx="216794" cy="225158"/>
          </a:xfrm>
          <a:custGeom>
            <a:avLst/>
            <a:gdLst/>
            <a:ahLst/>
            <a:cxnLst/>
            <a:rect r="r" b="b" t="t" l="l"/>
            <a:pathLst>
              <a:path h="225158" w="216794">
                <a:moveTo>
                  <a:pt x="0" y="0"/>
                </a:moveTo>
                <a:lnTo>
                  <a:pt x="216794" y="0"/>
                </a:lnTo>
                <a:lnTo>
                  <a:pt x="216794" y="225158"/>
                </a:lnTo>
                <a:lnTo>
                  <a:pt x="0" y="2251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2239473" b="-94181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082879" y="1974549"/>
            <a:ext cx="216794" cy="225158"/>
          </a:xfrm>
          <a:custGeom>
            <a:avLst/>
            <a:gdLst/>
            <a:ahLst/>
            <a:cxnLst/>
            <a:rect r="r" b="b" t="t" l="l"/>
            <a:pathLst>
              <a:path h="225158" w="216794">
                <a:moveTo>
                  <a:pt x="0" y="0"/>
                </a:moveTo>
                <a:lnTo>
                  <a:pt x="216795" y="0"/>
                </a:lnTo>
                <a:lnTo>
                  <a:pt x="216795" y="225158"/>
                </a:lnTo>
                <a:lnTo>
                  <a:pt x="0" y="2251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2239473" b="-941815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60297" y="969305"/>
            <a:ext cx="879108" cy="928869"/>
          </a:xfrm>
          <a:custGeom>
            <a:avLst/>
            <a:gdLst/>
            <a:ahLst/>
            <a:cxnLst/>
            <a:rect r="r" b="b" t="t" l="l"/>
            <a:pathLst>
              <a:path h="928869" w="879108">
                <a:moveTo>
                  <a:pt x="0" y="0"/>
                </a:moveTo>
                <a:lnTo>
                  <a:pt x="879108" y="0"/>
                </a:lnTo>
                <a:lnTo>
                  <a:pt x="879108" y="928869"/>
                </a:lnTo>
                <a:lnTo>
                  <a:pt x="0" y="9288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299851" y="3787552"/>
            <a:ext cx="1368403" cy="1355948"/>
            <a:chOff x="0" y="0"/>
            <a:chExt cx="1824537" cy="18079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4537" cy="1807931"/>
            </a:xfrm>
            <a:custGeom>
              <a:avLst/>
              <a:gdLst/>
              <a:ahLst/>
              <a:cxnLst/>
              <a:rect r="r" b="b" t="t" l="l"/>
              <a:pathLst>
                <a:path h="1807931" w="1824537">
                  <a:moveTo>
                    <a:pt x="0" y="0"/>
                  </a:moveTo>
                  <a:lnTo>
                    <a:pt x="1824537" y="0"/>
                  </a:lnTo>
                  <a:lnTo>
                    <a:pt x="1824537" y="1807931"/>
                  </a:lnTo>
                  <a:lnTo>
                    <a:pt x="0" y="18079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6236" t="-102588" r="-284276" b="-158505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72770" y="170937"/>
              <a:ext cx="1478997" cy="1466056"/>
            </a:xfrm>
            <a:custGeom>
              <a:avLst/>
              <a:gdLst/>
              <a:ahLst/>
              <a:cxnLst/>
              <a:rect r="r" b="b" t="t" l="l"/>
              <a:pathLst>
                <a:path h="1466056" w="1478997">
                  <a:moveTo>
                    <a:pt x="0" y="0"/>
                  </a:moveTo>
                  <a:lnTo>
                    <a:pt x="1478997" y="0"/>
                  </a:lnTo>
                  <a:lnTo>
                    <a:pt x="1478997" y="1466056"/>
                  </a:lnTo>
                  <a:lnTo>
                    <a:pt x="0" y="14660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522532" y="5087818"/>
            <a:ext cx="7751698" cy="5199182"/>
          </a:xfrm>
          <a:custGeom>
            <a:avLst/>
            <a:gdLst/>
            <a:ahLst/>
            <a:cxnLst/>
            <a:rect r="r" b="b" t="t" l="l"/>
            <a:pathLst>
              <a:path h="5199182" w="7751698">
                <a:moveTo>
                  <a:pt x="0" y="0"/>
                </a:moveTo>
                <a:lnTo>
                  <a:pt x="7751698" y="0"/>
                </a:lnTo>
                <a:lnTo>
                  <a:pt x="7751698" y="5199182"/>
                </a:lnTo>
                <a:lnTo>
                  <a:pt x="0" y="51991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681256">
            <a:off x="8590741" y="6531597"/>
            <a:ext cx="1511224" cy="848174"/>
          </a:xfrm>
          <a:custGeom>
            <a:avLst/>
            <a:gdLst/>
            <a:ahLst/>
            <a:cxnLst/>
            <a:rect r="r" b="b" t="t" l="l"/>
            <a:pathLst>
              <a:path h="848174" w="1511224">
                <a:moveTo>
                  <a:pt x="0" y="0"/>
                </a:moveTo>
                <a:lnTo>
                  <a:pt x="1511224" y="0"/>
                </a:lnTo>
                <a:lnTo>
                  <a:pt x="1511224" y="848175"/>
                </a:lnTo>
                <a:lnTo>
                  <a:pt x="0" y="8481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2520068"/>
            <a:ext cx="11416885" cy="116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79"/>
              </a:lnSpc>
            </a:pPr>
            <a:r>
              <a:rPr lang="en-US" sz="7566" b="true">
                <a:solidFill>
                  <a:srgbClr val="002035"/>
                </a:solidFill>
                <a:latin typeface="Code Pro Bold"/>
                <a:ea typeface="Code Pro Bold"/>
                <a:cs typeface="Code Pro Bold"/>
                <a:sym typeface="Code Pro Bold"/>
              </a:rPr>
              <a:t>Metode Pengembangan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72755" y="1143952"/>
            <a:ext cx="4126157" cy="453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1"/>
              </a:lnSpc>
            </a:pPr>
            <a:r>
              <a:rPr lang="en-US" sz="2672" b="tru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Institut Teknologi Del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096723" y="3749452"/>
            <a:ext cx="9348862" cy="13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tru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Metode Prototyping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2035"/>
                </a:solidFill>
                <a:latin typeface="Garet"/>
                <a:ea typeface="Garet"/>
                <a:cs typeface="Garet"/>
                <a:sym typeface="Garet"/>
              </a:rPr>
              <a:t>Alasan Pemilihan: 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2035"/>
                </a:solidFill>
                <a:latin typeface="Garet"/>
                <a:ea typeface="Garet"/>
                <a:cs typeface="Garet"/>
                <a:sym typeface="Garet"/>
              </a:rPr>
              <a:t>Mitigasi risiko kesalahan pada sistem yang sedang berjalan (Live)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2035"/>
                </a:solidFill>
                <a:latin typeface="Garet"/>
                <a:ea typeface="Garet"/>
                <a:cs typeface="Garet"/>
                <a:sym typeface="Garet"/>
              </a:rPr>
              <a:t>Memungkinkan evaluasi bertahap sebelum integrasi penuh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406672" y="6597388"/>
            <a:ext cx="2648707" cy="640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19"/>
              </a:lnSpc>
            </a:pPr>
            <a:r>
              <a:rPr lang="en-US" sz="3727" b="true">
                <a:solidFill>
                  <a:srgbClr val="002035"/>
                </a:solidFill>
                <a:latin typeface="Code Pro Bold"/>
                <a:ea typeface="Code Pro Bold"/>
                <a:cs typeface="Code Pro Bold"/>
                <a:sym typeface="Code Pro Bold"/>
              </a:rPr>
              <a:t>Tahapan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57676" y="-3907403"/>
            <a:ext cx="4791645" cy="7329475"/>
          </a:xfrm>
          <a:custGeom>
            <a:avLst/>
            <a:gdLst/>
            <a:ahLst/>
            <a:cxnLst/>
            <a:rect r="r" b="b" t="t" l="l"/>
            <a:pathLst>
              <a:path h="7329475" w="4791645">
                <a:moveTo>
                  <a:pt x="0" y="0"/>
                </a:moveTo>
                <a:lnTo>
                  <a:pt x="4791645" y="0"/>
                </a:lnTo>
                <a:lnTo>
                  <a:pt x="4791645" y="7329476"/>
                </a:lnTo>
                <a:lnTo>
                  <a:pt x="0" y="732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836" y="7819768"/>
            <a:ext cx="407415" cy="407415"/>
          </a:xfrm>
          <a:custGeom>
            <a:avLst/>
            <a:gdLst/>
            <a:ahLst/>
            <a:cxnLst/>
            <a:rect r="r" b="b" t="t" l="l"/>
            <a:pathLst>
              <a:path h="407415" w="407415">
                <a:moveTo>
                  <a:pt x="0" y="0"/>
                </a:moveTo>
                <a:lnTo>
                  <a:pt x="407414" y="0"/>
                </a:lnTo>
                <a:lnTo>
                  <a:pt x="407414" y="407415"/>
                </a:lnTo>
                <a:lnTo>
                  <a:pt x="0" y="4074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96072" y="7834619"/>
            <a:ext cx="407415" cy="407415"/>
          </a:xfrm>
          <a:custGeom>
            <a:avLst/>
            <a:gdLst/>
            <a:ahLst/>
            <a:cxnLst/>
            <a:rect r="r" b="b" t="t" l="l"/>
            <a:pathLst>
              <a:path h="407415" w="407415">
                <a:moveTo>
                  <a:pt x="0" y="0"/>
                </a:moveTo>
                <a:lnTo>
                  <a:pt x="407414" y="0"/>
                </a:lnTo>
                <a:lnTo>
                  <a:pt x="407414" y="407415"/>
                </a:lnTo>
                <a:lnTo>
                  <a:pt x="0" y="4074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222310" y="7902744"/>
            <a:ext cx="407415" cy="407415"/>
          </a:xfrm>
          <a:custGeom>
            <a:avLst/>
            <a:gdLst/>
            <a:ahLst/>
            <a:cxnLst/>
            <a:rect r="r" b="b" t="t" l="l"/>
            <a:pathLst>
              <a:path h="407415" w="407415">
                <a:moveTo>
                  <a:pt x="0" y="0"/>
                </a:moveTo>
                <a:lnTo>
                  <a:pt x="407415" y="0"/>
                </a:lnTo>
                <a:lnTo>
                  <a:pt x="407415" y="407414"/>
                </a:lnTo>
                <a:lnTo>
                  <a:pt x="0" y="4074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043141" y="1538114"/>
            <a:ext cx="2080000" cy="2074800"/>
          </a:xfrm>
          <a:custGeom>
            <a:avLst/>
            <a:gdLst/>
            <a:ahLst/>
            <a:cxnLst/>
            <a:rect r="r" b="b" t="t" l="l"/>
            <a:pathLst>
              <a:path h="2074800" w="2080000">
                <a:moveTo>
                  <a:pt x="0" y="0"/>
                </a:moveTo>
                <a:lnTo>
                  <a:pt x="2080000" y="0"/>
                </a:lnTo>
                <a:lnTo>
                  <a:pt x="2080000" y="2074800"/>
                </a:lnTo>
                <a:lnTo>
                  <a:pt x="0" y="207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576981" y="2070619"/>
            <a:ext cx="1012321" cy="1009790"/>
          </a:xfrm>
          <a:custGeom>
            <a:avLst/>
            <a:gdLst/>
            <a:ahLst/>
            <a:cxnLst/>
            <a:rect r="r" b="b" t="t" l="l"/>
            <a:pathLst>
              <a:path h="1009790" w="1012321">
                <a:moveTo>
                  <a:pt x="0" y="0"/>
                </a:moveTo>
                <a:lnTo>
                  <a:pt x="1012321" y="0"/>
                </a:lnTo>
                <a:lnTo>
                  <a:pt x="1012321" y="1009790"/>
                </a:lnTo>
                <a:lnTo>
                  <a:pt x="0" y="10097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584851" y="1035979"/>
            <a:ext cx="216794" cy="225158"/>
          </a:xfrm>
          <a:custGeom>
            <a:avLst/>
            <a:gdLst/>
            <a:ahLst/>
            <a:cxnLst/>
            <a:rect r="r" b="b" t="t" l="l"/>
            <a:pathLst>
              <a:path h="225158" w="216794">
                <a:moveTo>
                  <a:pt x="0" y="0"/>
                </a:moveTo>
                <a:lnTo>
                  <a:pt x="216794" y="0"/>
                </a:lnTo>
                <a:lnTo>
                  <a:pt x="216794" y="225157"/>
                </a:lnTo>
                <a:lnTo>
                  <a:pt x="0" y="2251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-2239473" b="-94181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936704" y="1035979"/>
            <a:ext cx="216794" cy="225158"/>
          </a:xfrm>
          <a:custGeom>
            <a:avLst/>
            <a:gdLst/>
            <a:ahLst/>
            <a:cxnLst/>
            <a:rect r="r" b="b" t="t" l="l"/>
            <a:pathLst>
              <a:path h="225158" w="216794">
                <a:moveTo>
                  <a:pt x="0" y="0"/>
                </a:moveTo>
                <a:lnTo>
                  <a:pt x="216795" y="0"/>
                </a:lnTo>
                <a:lnTo>
                  <a:pt x="216795" y="225157"/>
                </a:lnTo>
                <a:lnTo>
                  <a:pt x="0" y="2251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-2239473" b="-941815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584851" y="1326095"/>
            <a:ext cx="216794" cy="225158"/>
          </a:xfrm>
          <a:custGeom>
            <a:avLst/>
            <a:gdLst/>
            <a:ahLst/>
            <a:cxnLst/>
            <a:rect r="r" b="b" t="t" l="l"/>
            <a:pathLst>
              <a:path h="225158" w="216794">
                <a:moveTo>
                  <a:pt x="0" y="0"/>
                </a:moveTo>
                <a:lnTo>
                  <a:pt x="216794" y="0"/>
                </a:lnTo>
                <a:lnTo>
                  <a:pt x="216794" y="225158"/>
                </a:lnTo>
                <a:lnTo>
                  <a:pt x="0" y="2251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-2239473" b="-941815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936704" y="1326095"/>
            <a:ext cx="216794" cy="225158"/>
          </a:xfrm>
          <a:custGeom>
            <a:avLst/>
            <a:gdLst/>
            <a:ahLst/>
            <a:cxnLst/>
            <a:rect r="r" b="b" t="t" l="l"/>
            <a:pathLst>
              <a:path h="225158" w="216794">
                <a:moveTo>
                  <a:pt x="0" y="0"/>
                </a:moveTo>
                <a:lnTo>
                  <a:pt x="216795" y="0"/>
                </a:lnTo>
                <a:lnTo>
                  <a:pt x="216795" y="225158"/>
                </a:lnTo>
                <a:lnTo>
                  <a:pt x="0" y="2251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-2239473" b="-941815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584851" y="1616212"/>
            <a:ext cx="216794" cy="225158"/>
          </a:xfrm>
          <a:custGeom>
            <a:avLst/>
            <a:gdLst/>
            <a:ahLst/>
            <a:cxnLst/>
            <a:rect r="r" b="b" t="t" l="l"/>
            <a:pathLst>
              <a:path h="225158" w="216794">
                <a:moveTo>
                  <a:pt x="0" y="0"/>
                </a:moveTo>
                <a:lnTo>
                  <a:pt x="216794" y="0"/>
                </a:lnTo>
                <a:lnTo>
                  <a:pt x="216794" y="225158"/>
                </a:lnTo>
                <a:lnTo>
                  <a:pt x="0" y="2251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-2239473" b="-941815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936704" y="1616212"/>
            <a:ext cx="216794" cy="225158"/>
          </a:xfrm>
          <a:custGeom>
            <a:avLst/>
            <a:gdLst/>
            <a:ahLst/>
            <a:cxnLst/>
            <a:rect r="r" b="b" t="t" l="l"/>
            <a:pathLst>
              <a:path h="225158" w="216794">
                <a:moveTo>
                  <a:pt x="0" y="0"/>
                </a:moveTo>
                <a:lnTo>
                  <a:pt x="216795" y="0"/>
                </a:lnTo>
                <a:lnTo>
                  <a:pt x="216795" y="225158"/>
                </a:lnTo>
                <a:lnTo>
                  <a:pt x="0" y="2251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-2239473" b="-941815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60297" y="969305"/>
            <a:ext cx="879108" cy="928869"/>
          </a:xfrm>
          <a:custGeom>
            <a:avLst/>
            <a:gdLst/>
            <a:ahLst/>
            <a:cxnLst/>
            <a:rect r="r" b="b" t="t" l="l"/>
            <a:pathLst>
              <a:path h="928869" w="879108">
                <a:moveTo>
                  <a:pt x="0" y="0"/>
                </a:moveTo>
                <a:lnTo>
                  <a:pt x="879108" y="0"/>
                </a:lnTo>
                <a:lnTo>
                  <a:pt x="879108" y="928869"/>
                </a:lnTo>
                <a:lnTo>
                  <a:pt x="0" y="92886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888308" y="3147084"/>
            <a:ext cx="5233832" cy="5233832"/>
          </a:xfrm>
          <a:custGeom>
            <a:avLst/>
            <a:gdLst/>
            <a:ahLst/>
            <a:cxnLst/>
            <a:rect r="r" b="b" t="t" l="l"/>
            <a:pathLst>
              <a:path h="5233832" w="5233832">
                <a:moveTo>
                  <a:pt x="0" y="0"/>
                </a:moveTo>
                <a:lnTo>
                  <a:pt x="5233832" y="0"/>
                </a:lnTo>
                <a:lnTo>
                  <a:pt x="5233832" y="5233832"/>
                </a:lnTo>
                <a:lnTo>
                  <a:pt x="0" y="523383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08850" y="3147084"/>
            <a:ext cx="5479458" cy="5479458"/>
          </a:xfrm>
          <a:custGeom>
            <a:avLst/>
            <a:gdLst/>
            <a:ahLst/>
            <a:cxnLst/>
            <a:rect r="r" b="b" t="t" l="l"/>
            <a:pathLst>
              <a:path h="5479458" w="5479458">
                <a:moveTo>
                  <a:pt x="0" y="0"/>
                </a:moveTo>
                <a:lnTo>
                  <a:pt x="5479458" y="0"/>
                </a:lnTo>
                <a:lnTo>
                  <a:pt x="5479458" y="5479458"/>
                </a:lnTo>
                <a:lnTo>
                  <a:pt x="0" y="547945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206750" y="3147084"/>
            <a:ext cx="4876392" cy="4876392"/>
          </a:xfrm>
          <a:custGeom>
            <a:avLst/>
            <a:gdLst/>
            <a:ahLst/>
            <a:cxnLst/>
            <a:rect r="r" b="b" t="t" l="l"/>
            <a:pathLst>
              <a:path h="4876392" w="4876392">
                <a:moveTo>
                  <a:pt x="0" y="0"/>
                </a:moveTo>
                <a:lnTo>
                  <a:pt x="4876391" y="0"/>
                </a:lnTo>
                <a:lnTo>
                  <a:pt x="4876391" y="4876392"/>
                </a:lnTo>
                <a:lnTo>
                  <a:pt x="0" y="487639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2259505"/>
            <a:ext cx="8980719" cy="116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79"/>
              </a:lnSpc>
            </a:pPr>
            <a:r>
              <a:rPr lang="en-US" sz="7566" b="true">
                <a:solidFill>
                  <a:srgbClr val="002035"/>
                </a:solidFill>
                <a:latin typeface="Code Pro Bold"/>
                <a:ea typeface="Code Pro Bold"/>
                <a:cs typeface="Code Pro Bold"/>
                <a:sym typeface="Code Pro Bold"/>
              </a:rPr>
              <a:t>Alat &amp; Parameter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78907" y="2259505"/>
            <a:ext cx="6557798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79"/>
              </a:lnSpc>
            </a:pPr>
            <a:r>
              <a:rPr lang="en-US" sz="7566">
                <a:solidFill>
                  <a:srgbClr val="F08419"/>
                </a:solidFill>
                <a:latin typeface="Code Pro"/>
                <a:ea typeface="Code Pro"/>
                <a:cs typeface="Code Pro"/>
                <a:sym typeface="Code Pro"/>
              </a:rPr>
              <a:t>Pengujian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00632" y="7747768"/>
            <a:ext cx="4102899" cy="49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4"/>
              </a:lnSpc>
            </a:pPr>
            <a:r>
              <a:rPr lang="en-US" sz="2910">
                <a:solidFill>
                  <a:srgbClr val="002035"/>
                </a:solidFill>
                <a:latin typeface="Code Pro"/>
                <a:ea typeface="Code Pro"/>
                <a:cs typeface="Code Pro"/>
                <a:sym typeface="Code Pro"/>
              </a:rPr>
              <a:t>Keandalan Transaksi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281868" y="7762618"/>
            <a:ext cx="3814604" cy="49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4"/>
              </a:lnSpc>
            </a:pPr>
            <a:r>
              <a:rPr lang="en-US" sz="2910">
                <a:solidFill>
                  <a:srgbClr val="002035"/>
                </a:solidFill>
                <a:latin typeface="Code Pro"/>
                <a:ea typeface="Code Pro"/>
                <a:cs typeface="Code Pro"/>
                <a:sym typeface="Code Pro"/>
              </a:rPr>
              <a:t>Sinkronisasi Data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808107" y="7830743"/>
            <a:ext cx="2235034" cy="49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4"/>
              </a:lnSpc>
            </a:pPr>
            <a:r>
              <a:rPr lang="en-US" sz="2910">
                <a:solidFill>
                  <a:srgbClr val="002035"/>
                </a:solidFill>
                <a:latin typeface="Code Pro"/>
                <a:ea typeface="Code Pro"/>
                <a:cs typeface="Code Pro"/>
                <a:sym typeface="Code Pro"/>
              </a:rPr>
              <a:t>Keamanan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872755" y="1143952"/>
            <a:ext cx="4126157" cy="453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1"/>
              </a:lnSpc>
            </a:pPr>
            <a:r>
              <a:rPr lang="en-US" sz="2672" b="tru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Institut Teknologi Del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11441" y="8342816"/>
            <a:ext cx="4281281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Al</a:t>
            </a: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a</a:t>
            </a: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t </a:t>
            </a:r>
          </a:p>
          <a:p>
            <a:pPr algn="just">
              <a:lnSpc>
                <a:spcPts val="2800"/>
              </a:lnSpc>
            </a:pPr>
            <a:r>
              <a:rPr lang="en-US" sz="2000" strike="noStrike" u="none">
                <a:solidFill>
                  <a:srgbClr val="002035"/>
                </a:solidFill>
                <a:latin typeface="Garet"/>
                <a:ea typeface="Garet"/>
                <a:cs typeface="Garet"/>
                <a:sym typeface="Garet"/>
              </a:rPr>
              <a:t>       Curl &amp; Log System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M</a:t>
            </a: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et</a:t>
            </a: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r</a:t>
            </a: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i</a:t>
            </a: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k</a:t>
            </a:r>
          </a:p>
          <a:p>
            <a:pPr algn="just">
              <a:lnSpc>
                <a:spcPts val="2800"/>
              </a:lnSpc>
            </a:pPr>
            <a:r>
              <a:rPr lang="en-US" sz="2000" strike="noStrike" u="none">
                <a:solidFill>
                  <a:srgbClr val="002035"/>
                </a:solidFill>
                <a:latin typeface="Garet"/>
                <a:ea typeface="Garet"/>
                <a:cs typeface="Garet"/>
                <a:sym typeface="Garet"/>
              </a:rPr>
              <a:t>       Response Time (Latency)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7281868" y="8364538"/>
            <a:ext cx="4510678" cy="210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Al</a:t>
            </a: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a</a:t>
            </a: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t </a:t>
            </a:r>
          </a:p>
          <a:p>
            <a:pPr algn="just">
              <a:lnSpc>
                <a:spcPts val="2800"/>
              </a:lnSpc>
            </a:pPr>
            <a:r>
              <a:rPr lang="en-US" sz="2000" strike="noStrike" u="none">
                <a:solidFill>
                  <a:srgbClr val="002035"/>
                </a:solidFill>
                <a:latin typeface="Garet"/>
                <a:ea typeface="Garet"/>
                <a:cs typeface="Garet"/>
                <a:sym typeface="Garet"/>
              </a:rPr>
              <a:t>       Audit Log Transaction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M</a:t>
            </a: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et</a:t>
            </a: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r</a:t>
            </a: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i</a:t>
            </a: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k</a:t>
            </a:r>
          </a:p>
          <a:p>
            <a:pPr algn="just">
              <a:lnSpc>
                <a:spcPts val="2800"/>
              </a:lnSpc>
            </a:pPr>
            <a:r>
              <a:rPr lang="en-US" sz="2000" strike="noStrike" u="none">
                <a:solidFill>
                  <a:srgbClr val="002035"/>
                </a:solidFill>
                <a:latin typeface="Garet"/>
                <a:ea typeface="Garet"/>
                <a:cs typeface="Garet"/>
                <a:sym typeface="Garet"/>
              </a:rPr>
              <a:t>    Akurasi status antara Database Lokal vs Bank Sumut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2841861" y="8364538"/>
            <a:ext cx="4901911" cy="210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Al</a:t>
            </a: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a</a:t>
            </a: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t </a:t>
            </a:r>
          </a:p>
          <a:p>
            <a:pPr algn="just">
              <a:lnSpc>
                <a:spcPts val="2800"/>
              </a:lnSpc>
            </a:pPr>
            <a:r>
              <a:rPr lang="en-US" sz="2000" strike="noStrike" u="none">
                <a:solidFill>
                  <a:srgbClr val="002035"/>
                </a:solidFill>
                <a:latin typeface="Garet"/>
                <a:ea typeface="Garet"/>
                <a:cs typeface="Garet"/>
                <a:sym typeface="Garet"/>
              </a:rPr>
              <a:t>       OWASP ZAP &amp; Postman.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M</a:t>
            </a: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et</a:t>
            </a: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r</a:t>
            </a: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i</a:t>
            </a:r>
            <a:r>
              <a:rPr lang="en-US" b="true" sz="2000" strike="noStrike" u="none">
                <a:solidFill>
                  <a:srgbClr val="002035"/>
                </a:solidFill>
                <a:latin typeface="Garet Bold"/>
                <a:ea typeface="Garet Bold"/>
                <a:cs typeface="Garet Bold"/>
                <a:sym typeface="Garet Bold"/>
              </a:rPr>
              <a:t>k</a:t>
            </a:r>
          </a:p>
          <a:p>
            <a:pPr algn="just">
              <a:lnSpc>
                <a:spcPts val="2800"/>
              </a:lnSpc>
            </a:pPr>
            <a:r>
              <a:rPr lang="en-US" sz="2000" strike="noStrike" u="none">
                <a:solidFill>
                  <a:srgbClr val="002035"/>
                </a:solidFill>
                <a:latin typeface="Garet"/>
                <a:ea typeface="Garet"/>
                <a:cs typeface="Garet"/>
                <a:sym typeface="Garet"/>
              </a:rPr>
              <a:t>     Ketahanan terhadap unauthorized access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DAG8CyQnsOA</dc:identifier>
  <dcterms:modified xsi:type="dcterms:W3CDTF">2011-08-01T06:04:30Z</dcterms:modified>
  <cp:revision>1</cp:revision>
  <dc:title>Research Proposal</dc:title>
</cp:coreProperties>
</file>